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2"/>
  </p:notesMasterIdLst>
  <p:sldIdLst>
    <p:sldId id="256" r:id="rId2"/>
    <p:sldId id="257" r:id="rId3"/>
    <p:sldId id="1494" r:id="rId4"/>
    <p:sldId id="1495" r:id="rId5"/>
    <p:sldId id="1496" r:id="rId6"/>
    <p:sldId id="1497" r:id="rId7"/>
    <p:sldId id="1498" r:id="rId8"/>
    <p:sldId id="1499" r:id="rId9"/>
    <p:sldId id="1489" r:id="rId10"/>
    <p:sldId id="1490" r:id="rId11"/>
    <p:sldId id="1487" r:id="rId12"/>
    <p:sldId id="258" r:id="rId13"/>
    <p:sldId id="422" r:id="rId14"/>
    <p:sldId id="507" r:id="rId15"/>
    <p:sldId id="389" r:id="rId16"/>
    <p:sldId id="487" r:id="rId17"/>
    <p:sldId id="417" r:id="rId18"/>
    <p:sldId id="418" r:id="rId19"/>
    <p:sldId id="419" r:id="rId20"/>
    <p:sldId id="492" r:id="rId21"/>
    <p:sldId id="1488" r:id="rId22"/>
    <p:sldId id="420" r:id="rId23"/>
    <p:sldId id="488" r:id="rId24"/>
    <p:sldId id="259" r:id="rId25"/>
    <p:sldId id="421" r:id="rId26"/>
    <p:sldId id="490" r:id="rId27"/>
    <p:sldId id="494" r:id="rId28"/>
    <p:sldId id="504" r:id="rId29"/>
    <p:sldId id="493" r:id="rId30"/>
    <p:sldId id="491" r:id="rId31"/>
    <p:sldId id="505" r:id="rId32"/>
    <p:sldId id="495" r:id="rId33"/>
    <p:sldId id="496" r:id="rId34"/>
    <p:sldId id="506" r:id="rId35"/>
    <p:sldId id="1491" r:id="rId36"/>
    <p:sldId id="1492" r:id="rId37"/>
    <p:sldId id="1493" r:id="rId38"/>
    <p:sldId id="497" r:id="rId39"/>
    <p:sldId id="1485" r:id="rId40"/>
    <p:sldId id="1456" r:id="rId41"/>
    <p:sldId id="509" r:id="rId42"/>
    <p:sldId id="511" r:id="rId43"/>
    <p:sldId id="498" r:id="rId44"/>
    <p:sldId id="510" r:id="rId45"/>
    <p:sldId id="501" r:id="rId46"/>
    <p:sldId id="499" r:id="rId47"/>
    <p:sldId id="502" r:id="rId48"/>
    <p:sldId id="503" r:id="rId49"/>
    <p:sldId id="265" r:id="rId50"/>
    <p:sldId id="267" r:id="rId51"/>
    <p:sldId id="264" r:id="rId52"/>
    <p:sldId id="260" r:id="rId53"/>
    <p:sldId id="508" r:id="rId54"/>
    <p:sldId id="261" r:id="rId55"/>
    <p:sldId id="262" r:id="rId56"/>
    <p:sldId id="263" r:id="rId57"/>
    <p:sldId id="1500" r:id="rId58"/>
    <p:sldId id="1501" r:id="rId59"/>
    <p:sldId id="1502" r:id="rId60"/>
    <p:sldId id="416" r:id="rId61"/>
  </p:sldIdLst>
  <p:sldSz cx="9144000" cy="5715000" type="screen16x1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">
          <p15:clr>
            <a:srgbClr val="9AA0A6"/>
          </p15:clr>
        </p15:guide>
        <p15:guide id="2" orient="horz" pos="3312">
          <p15:clr>
            <a:srgbClr val="9AA0A6"/>
          </p15:clr>
        </p15:guide>
        <p15:guide id="3" pos="144">
          <p15:clr>
            <a:srgbClr val="9AA0A6"/>
          </p15:clr>
        </p15:guide>
        <p15:guide id="4" pos="5616">
          <p15:clr>
            <a:srgbClr val="9AA0A6"/>
          </p15:clr>
        </p15:guide>
        <p15:guide id="5" orient="horz" pos="360">
          <p15:clr>
            <a:srgbClr val="9AA0A6"/>
          </p15:clr>
        </p15:guide>
        <p15:guide id="6" orient="horz" pos="3261">
          <p15:clr>
            <a:srgbClr val="9AA0A6"/>
          </p15:clr>
        </p15:guide>
        <p15:guide id="7" orient="horz" pos="756">
          <p15:clr>
            <a:srgbClr val="9AA0A6"/>
          </p15:clr>
        </p15:guide>
        <p15:guide id="8" pos="3744">
          <p15:clr>
            <a:srgbClr val="9AA0A6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3" roundtripDataSignature="AMtx7mjFUWdfUqw/Xv3OqtHviKKVPy7Qh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56"/>
    <p:restoredTop sz="86141"/>
  </p:normalViewPr>
  <p:slideViewPr>
    <p:cSldViewPr snapToGrid="0">
      <p:cViewPr varScale="1">
        <p:scale>
          <a:sx n="116" d="100"/>
          <a:sy n="116" d="100"/>
        </p:scale>
        <p:origin x="840" y="176"/>
      </p:cViewPr>
      <p:guideLst>
        <p:guide orient="horz" pos="288"/>
        <p:guide orient="horz" pos="3312"/>
        <p:guide pos="144"/>
        <p:guide pos="5616"/>
        <p:guide orient="horz" pos="360"/>
        <p:guide orient="horz" pos="3261"/>
        <p:guide orient="horz" pos="756"/>
        <p:guide pos="37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083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4763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df8067a4ac_1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df8067a4ac_1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b="1"/>
              <a:t>This will be added soon.</a:t>
            </a:r>
            <a:endParaRPr b="1"/>
          </a:p>
        </p:txBody>
      </p:sp>
    </p:spTree>
    <p:extLst>
      <p:ext uri="{BB962C8B-B14F-4D97-AF65-F5344CB8AC3E}">
        <p14:creationId xmlns:p14="http://schemas.microsoft.com/office/powerpoint/2010/main" val="93274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9108e9ce12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g29108e9ce12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Deposition of NMR spectra of biofluids, food products, natural product extracts, etc.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85433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9108e9ce12_1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g29108e9ce12_1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0433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9108e9ce12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" name="Google Shape;73;g29108e9ce12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16190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9108e9ce12_1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g29108e9ce12_1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192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9108e9ce12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" name="Google Shape;83;g29108e9ce12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57121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25462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1992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83599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093799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58600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6325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55648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29599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37289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93642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3567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1" name="Google Shape;77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84651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40888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05746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37862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83707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03122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42583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09070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219972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9108e9ce12_1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g29108e9ce12_1_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4ff7f41899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g24ff7f41899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9108e9ce12_1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g29108e9ce12_1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291799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9108e9ce12_1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g29108e9ce12_1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9108e9ce12_1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g29108e9ce12_1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64305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9108e9ce12_1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g29108e9ce12_1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9108e9ce12_1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g29108e9ce12_1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9108e9ce12_1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g29108e9ce12_1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88884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125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701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5852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311708" y="827306"/>
            <a:ext cx="8520600" cy="22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sz="5800"/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311700" y="3149028"/>
            <a:ext cx="8520600" cy="8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2" name="Google Shape;12;p13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9BEA-B4F0-4AEC-9428-D9C34248CA2E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C9E5-05A8-498C-9CC6-9FBB3AEBD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151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48EB2-EF33-4BE3-8E9F-F7C77985F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41620-45A0-40EB-9E38-6A06D95777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0968-1D38-49D0-BF76-DE107F5264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10/23/23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D5C37-BD7B-40B2-988B-7B1910ED1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CB179-8EAF-4376-880C-379EDE422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274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4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4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6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14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6"/>
          <p:cNvSpPr txBox="1">
            <a:spLocks noGrp="1"/>
          </p:cNvSpPr>
          <p:nvPr>
            <p:ph type="title"/>
          </p:nvPr>
        </p:nvSpPr>
        <p:spPr>
          <a:xfrm>
            <a:off x="311700" y="2389833"/>
            <a:ext cx="8520600" cy="9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39999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body" idx="2"/>
          </p:nvPr>
        </p:nvSpPr>
        <p:spPr>
          <a:xfrm>
            <a:off x="4832400" y="1280528"/>
            <a:ext cx="39999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8"/>
          <p:cNvSpPr txBox="1">
            <a:spLocks noGrp="1"/>
          </p:cNvSpPr>
          <p:nvPr>
            <p:ph type="title"/>
          </p:nvPr>
        </p:nvSpPr>
        <p:spPr>
          <a:xfrm>
            <a:off x="311700" y="617333"/>
            <a:ext cx="2808000" cy="8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body" idx="1"/>
          </p:nvPr>
        </p:nvSpPr>
        <p:spPr>
          <a:xfrm>
            <a:off x="311700" y="1544000"/>
            <a:ext cx="2808000" cy="35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9"/>
          <p:cNvSpPr txBox="1">
            <a:spLocks noGrp="1"/>
          </p:cNvSpPr>
          <p:nvPr>
            <p:ph type="title"/>
          </p:nvPr>
        </p:nvSpPr>
        <p:spPr>
          <a:xfrm>
            <a:off x="490250" y="500167"/>
            <a:ext cx="6367800" cy="45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0"/>
          <p:cNvSpPr/>
          <p:nvPr/>
        </p:nvSpPr>
        <p:spPr>
          <a:xfrm>
            <a:off x="4572000" y="-139"/>
            <a:ext cx="4572000" cy="5715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00800" tIns="100800" rIns="100800" bIns="1008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0"/>
          <p:cNvSpPr txBox="1">
            <a:spLocks noGrp="1"/>
          </p:cNvSpPr>
          <p:nvPr>
            <p:ph type="title"/>
          </p:nvPr>
        </p:nvSpPr>
        <p:spPr>
          <a:xfrm>
            <a:off x="265500" y="1370194"/>
            <a:ext cx="4045200" cy="16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subTitle" idx="1"/>
          </p:nvPr>
        </p:nvSpPr>
        <p:spPr>
          <a:xfrm>
            <a:off x="265500" y="3114528"/>
            <a:ext cx="4045200" cy="13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body" idx="2"/>
          </p:nvPr>
        </p:nvSpPr>
        <p:spPr>
          <a:xfrm>
            <a:off x="4939500" y="804528"/>
            <a:ext cx="3837000" cy="41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 txBox="1">
            <a:spLocks noGrp="1"/>
          </p:cNvSpPr>
          <p:nvPr>
            <p:ph type="body" idx="1"/>
          </p:nvPr>
        </p:nvSpPr>
        <p:spPr>
          <a:xfrm>
            <a:off x="311700" y="4700639"/>
            <a:ext cx="5998800" cy="67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>
            <a:spLocks noGrp="1"/>
          </p:cNvSpPr>
          <p:nvPr>
            <p:ph type="title" hasCustomPrompt="1"/>
          </p:nvPr>
        </p:nvSpPr>
        <p:spPr>
          <a:xfrm>
            <a:off x="311700" y="1229028"/>
            <a:ext cx="8520600" cy="21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200"/>
              <a:buNone/>
              <a:defRPr sz="1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200"/>
              <a:buNone/>
              <a:defRPr sz="13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200"/>
              <a:buNone/>
              <a:defRPr sz="13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200"/>
              <a:buNone/>
              <a:defRPr sz="13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200"/>
              <a:buNone/>
              <a:defRPr sz="13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200"/>
              <a:buNone/>
              <a:defRPr sz="13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200"/>
              <a:buNone/>
              <a:defRPr sz="13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200"/>
              <a:buNone/>
              <a:defRPr sz="13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200"/>
              <a:buNone/>
              <a:defRPr sz="13200"/>
            </a:lvl9pPr>
          </a:lstStyle>
          <a:p>
            <a:r>
              <a:t>xx%</a:t>
            </a:r>
          </a:p>
        </p:txBody>
      </p:sp>
      <p:sp>
        <p:nvSpPr>
          <p:cNvPr id="46" name="Google Shape;46;p22"/>
          <p:cNvSpPr txBox="1">
            <a:spLocks noGrp="1"/>
          </p:cNvSpPr>
          <p:nvPr>
            <p:ph type="body" idx="1"/>
          </p:nvPr>
        </p:nvSpPr>
        <p:spPr>
          <a:xfrm>
            <a:off x="311700" y="3502472"/>
            <a:ext cx="8520600" cy="14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marL="457200" lvl="0" indent="-355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6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://www.npmrd.org/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://www.npmrd.org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://www.npmrd.org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://www.npmrd.org/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/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/" TargetMode="Externa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/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6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41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46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png"/><Relationship Id="rId5" Type="http://schemas.openxmlformats.org/officeDocument/2006/relationships/hyperlink" Target="http://www.npmrd.org" TargetMode="Externa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" TargetMode="External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mrd.org" TargetMode="External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hyperlink" Target="http://www.npmrd.org" TargetMode="External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hyperlink" Target="http://www.npmrd.org/" TargetMode="External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pmrd.or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gmet.ca/" TargetMode="External"/><Relationship Id="rId5" Type="http://schemas.openxmlformats.org/officeDocument/2006/relationships/image" Target="../media/image74.png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gmet.ca/" TargetMode="External"/><Relationship Id="rId5" Type="http://schemas.openxmlformats.org/officeDocument/2006/relationships/image" Target="../media/image74.png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pmrd.or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pmrd.or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pmrd.or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pmrd.or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pmrd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pmrd.or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pmrd.or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npmrd.org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/>
        </p:nvSpPr>
        <p:spPr>
          <a:xfrm>
            <a:off x="712499" y="127870"/>
            <a:ext cx="7910801" cy="5024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50375" rIns="100800" bIns="503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098A42"/>
                </a:solidFill>
                <a:latin typeface="Arial"/>
                <a:ea typeface="Arial"/>
                <a:cs typeface="Arial"/>
                <a:sym typeface="Arial"/>
              </a:rPr>
              <a:t>NP-MRD Workshop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3600" b="1" dirty="0">
                <a:solidFill>
                  <a:srgbClr val="098A42"/>
                </a:solidFill>
              </a:rPr>
              <a:t>MANA-2023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3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3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3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30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NP-MRD Team - David Wishart, John </a:t>
            </a:r>
            <a:r>
              <a:rPr lang="en-US" sz="18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Cort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Roger </a:t>
            </a:r>
            <a:r>
              <a:rPr lang="en-US" sz="18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Linnigton</a:t>
            </a:r>
            <a:r>
              <a:rPr lang="en-US" sz="1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Llyod Sumner, Govind </a:t>
            </a:r>
            <a:r>
              <a:rPr lang="en-US" sz="18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Niri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lang="en-CA" sz="2400" b="0" i="0" u="none" strike="noStrike" cap="none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3200" b="1" baseline="30000" dirty="0">
                <a:solidFill>
                  <a:srgbClr val="00B0F0"/>
                </a:solidFill>
              </a:rPr>
              <a:t>Columbia, Missouri, October 23,</a:t>
            </a:r>
            <a:r>
              <a:rPr lang="en-US" sz="3200" b="1" i="0" u="none" strike="noStrike" cap="none" baseline="3000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 2023</a:t>
            </a:r>
            <a:endParaRPr lang="en-US" sz="3200" b="0" i="0" u="none" strike="noStrike" cap="none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329" y="1362349"/>
            <a:ext cx="4093572" cy="250288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" name="Picture 1" descr="A blue circle with dots&#10;&#10;Description automatically generated with medium confidence">
            <a:extLst>
              <a:ext uri="{FF2B5EF4-FFF2-40B4-BE49-F238E27FC236}">
                <a16:creationId xmlns:a16="http://schemas.microsoft.com/office/drawing/2014/main" id="{7CD09CB2-76BA-8FE7-8A2F-053CC6A82C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7808" y="1291676"/>
            <a:ext cx="3828691" cy="25735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726EB4-2A82-138D-C87F-4D152FAAE2B6}"/>
              </a:ext>
            </a:extLst>
          </p:cNvPr>
          <p:cNvSpPr txBox="1"/>
          <p:nvPr/>
        </p:nvSpPr>
        <p:spPr>
          <a:xfrm>
            <a:off x="6001745" y="3280462"/>
            <a:ext cx="4368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MANA 2023</a:t>
            </a:r>
          </a:p>
        </p:txBody>
      </p:sp>
      <p:sp>
        <p:nvSpPr>
          <p:cNvPr id="4" name="Google Shape;141;g29108e9ce12_1_227">
            <a:extLst>
              <a:ext uri="{FF2B5EF4-FFF2-40B4-BE49-F238E27FC236}">
                <a16:creationId xmlns:a16="http://schemas.microsoft.com/office/drawing/2014/main" id="{4269697B-143E-965C-F72C-D8ABE22049E1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43;g29108e9ce12_1_227">
            <a:extLst>
              <a:ext uri="{FF2B5EF4-FFF2-40B4-BE49-F238E27FC236}">
                <a16:creationId xmlns:a16="http://schemas.microsoft.com/office/drawing/2014/main" id="{CDE36EC3-BA74-104F-F9D7-4AD96160F238}"/>
              </a:ext>
            </a:extLst>
          </p:cNvPr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144;g29108e9ce12_1_227">
            <a:extLst>
              <a:ext uri="{FF2B5EF4-FFF2-40B4-BE49-F238E27FC236}">
                <a16:creationId xmlns:a16="http://schemas.microsoft.com/office/drawing/2014/main" id="{A5137BA4-603F-3898-DC92-E2D1C5A9558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Google Shape;145;g29108e9ce12_1_227">
            <a:extLst>
              <a:ext uri="{FF2B5EF4-FFF2-40B4-BE49-F238E27FC236}">
                <a16:creationId xmlns:a16="http://schemas.microsoft.com/office/drawing/2014/main" id="{FAB34077-806E-EBCB-7772-1AEF58A7A3F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r="62707"/>
          <a:stretch/>
        </p:blipFill>
        <p:spPr>
          <a:xfrm>
            <a:off x="8024257" y="-4557"/>
            <a:ext cx="1101009" cy="788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About The NP-MRD</a:t>
            </a:r>
            <a:endParaRPr sz="3200" b="1" dirty="0"/>
          </a:p>
        </p:txBody>
      </p:sp>
      <p:sp>
        <p:nvSpPr>
          <p:cNvPr id="62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93;p22">
            <a:extLst>
              <a:ext uri="{FF2B5EF4-FFF2-40B4-BE49-F238E27FC236}">
                <a16:creationId xmlns:a16="http://schemas.microsoft.com/office/drawing/2014/main" id="{C056A17B-BB6F-8A16-84A8-F517C5CEDCD3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3866" y="3281675"/>
            <a:ext cx="3801502" cy="178844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9" name="Picture 8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B6D25ECD-966B-D911-2194-7AC65185D3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915" y="1099682"/>
            <a:ext cx="4018085" cy="230996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9" descr="A picture containing Teams&#10;&#10;Description automatically generated">
            <a:extLst>
              <a:ext uri="{FF2B5EF4-FFF2-40B4-BE49-F238E27FC236}">
                <a16:creationId xmlns:a16="http://schemas.microsoft.com/office/drawing/2014/main" id="{9AB7BCD1-F7D2-7ACC-3E2A-023E859F48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0315" y="2520822"/>
            <a:ext cx="2637692" cy="12810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 descr="Graphical user interface, table&#10;&#10;Description automatically generated with medium confidence">
            <a:extLst>
              <a:ext uri="{FF2B5EF4-FFF2-40B4-BE49-F238E27FC236}">
                <a16:creationId xmlns:a16="http://schemas.microsoft.com/office/drawing/2014/main" id="{A1394DE1-B475-E0C0-F76B-4BA0C974A1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600" y="2311307"/>
            <a:ext cx="2406017" cy="16617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1F05FDB4-CE89-CF3E-FD0C-F68AEC7903D8}"/>
              </a:ext>
            </a:extLst>
          </p:cNvPr>
          <p:cNvSpPr txBox="1">
            <a:spLocks/>
          </p:cNvSpPr>
          <p:nvPr/>
        </p:nvSpPr>
        <p:spPr>
          <a:xfrm>
            <a:off x="4648199" y="920565"/>
            <a:ext cx="4307871" cy="433723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CA" sz="2800" b="1" dirty="0">
                <a:solidFill>
                  <a:srgbClr val="FF0000"/>
                </a:solidFill>
              </a:rPr>
              <a:t>Each NP-Card contains: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Unique compound identifier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Name(s) and synonyms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Detailed compound descriptions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2D/3D structure and viewer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SMILES, InChI data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Chemical formula and MW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Provenance or biological origin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Chemical taxonomy and chemical classification data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Measured or predicted </a:t>
            </a:r>
            <a:r>
              <a:rPr lang="en-CA" sz="2400" dirty="0" err="1"/>
              <a:t>physico</a:t>
            </a:r>
            <a:r>
              <a:rPr lang="en-CA" sz="2400" dirty="0"/>
              <a:t>-chemical properties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CA" sz="2400" dirty="0"/>
              <a:t>Experimental and predicted </a:t>
            </a:r>
            <a:r>
              <a:rPr lang="en-CA" sz="2400" baseline="30000" dirty="0"/>
              <a:t>1</a:t>
            </a:r>
            <a:r>
              <a:rPr lang="en-CA" sz="2400" dirty="0"/>
              <a:t>H and </a:t>
            </a:r>
            <a:r>
              <a:rPr lang="en-CA" sz="2400" baseline="30000" dirty="0"/>
              <a:t>13</a:t>
            </a:r>
            <a:r>
              <a:rPr lang="en-CA" sz="2400" dirty="0"/>
              <a:t>C NMR spectra and NMR assignments (with an </a:t>
            </a:r>
            <a:r>
              <a:rPr lang="en-CA" sz="2400" dirty="0">
                <a:solidFill>
                  <a:srgbClr val="FF0000"/>
                </a:solidFill>
              </a:rPr>
              <a:t>interactive spectral viewer</a:t>
            </a:r>
            <a:r>
              <a:rPr lang="en-CA" sz="2400" dirty="0"/>
              <a:t>)</a:t>
            </a:r>
            <a:br>
              <a:rPr lang="en-CA" sz="2400" dirty="0"/>
            </a:br>
            <a:endParaRPr lang="en-CA" sz="2400" dirty="0"/>
          </a:p>
          <a:p>
            <a:pPr>
              <a:buSzPct val="100000"/>
            </a:pPr>
            <a:endParaRPr lang="en-CA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7387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Navigation Bar</a:t>
            </a:r>
            <a:endParaRPr sz="3200" b="1" dirty="0"/>
          </a:p>
        </p:txBody>
      </p:sp>
      <p:sp>
        <p:nvSpPr>
          <p:cNvPr id="62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2" descr="Graphical user interface, websit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94087" y="2498321"/>
            <a:ext cx="4196090" cy="2451010"/>
          </a:xfrm>
          <a:prstGeom prst="rect">
            <a:avLst/>
          </a:prstGeom>
          <a:noFill/>
          <a:ln w="5715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6" name="Google Shape;66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54000" y="1392906"/>
            <a:ext cx="8661300" cy="701675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67" name="Google Shape;67;p2"/>
          <p:cNvSpPr/>
          <p:nvPr/>
        </p:nvSpPr>
        <p:spPr>
          <a:xfrm>
            <a:off x="254382" y="2103808"/>
            <a:ext cx="8676487" cy="536039"/>
          </a:xfrm>
          <a:custGeom>
            <a:avLst/>
            <a:gdLst/>
            <a:ahLst/>
            <a:cxnLst/>
            <a:rect l="l" t="t" r="r" b="b"/>
            <a:pathLst>
              <a:path w="8676487" h="323133" extrusionOk="0">
                <a:moveTo>
                  <a:pt x="0" y="0"/>
                </a:moveTo>
                <a:lnTo>
                  <a:pt x="2000680" y="323133"/>
                </a:lnTo>
                <a:lnTo>
                  <a:pt x="6297672" y="323133"/>
                </a:lnTo>
                <a:lnTo>
                  <a:pt x="867648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9AEFF"/>
              </a:gs>
              <a:gs pos="50000">
                <a:srgbClr val="B7CAFF"/>
              </a:gs>
              <a:gs pos="100000">
                <a:srgbClr val="DBE5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/>
          <p:nvPr/>
        </p:nvSpPr>
        <p:spPr>
          <a:xfrm>
            <a:off x="4323340" y="3650648"/>
            <a:ext cx="1046681" cy="322835"/>
          </a:xfrm>
          <a:prstGeom prst="ellipse">
            <a:avLst/>
          </a:prstGeom>
          <a:noFill/>
          <a:ln w="25400" cap="flat" cmpd="sng">
            <a:solidFill>
              <a:srgbClr val="3061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0000"/>
              </a:solidFill>
              <a:highlight>
                <a:srgbClr val="FF00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" name="Google Shape;69;p2" descr="Graphical user interface, website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294086" y="2639848"/>
            <a:ext cx="4186223" cy="23094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3196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3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2800" b="1" dirty="0"/>
              <a:t>NP-MRD – Total Number </a:t>
            </a:r>
            <a:br>
              <a:rPr lang="en-US" sz="2800" b="1" dirty="0"/>
            </a:br>
            <a:r>
              <a:rPr lang="en-US" sz="2800" b="1" dirty="0"/>
              <a:t>of Compounds </a:t>
            </a:r>
            <a:endParaRPr sz="2800" b="1" dirty="0"/>
          </a:p>
        </p:txBody>
      </p:sp>
      <p:sp>
        <p:nvSpPr>
          <p:cNvPr id="76" name="Google Shape;76;p3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" name="Google Shape;77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8" name="Google Shape;78;p3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39C7ACEF-99DF-D4E8-4068-5F586BB775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352" y="1145067"/>
            <a:ext cx="8031296" cy="39103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Google Shape;81;p3">
            <a:extLst>
              <a:ext uri="{FF2B5EF4-FFF2-40B4-BE49-F238E27FC236}">
                <a16:creationId xmlns:a16="http://schemas.microsoft.com/office/drawing/2014/main" id="{57B88304-8CFB-3BD2-BA72-838B71B7F29A}"/>
              </a:ext>
            </a:extLst>
          </p:cNvPr>
          <p:cNvSpPr/>
          <p:nvPr/>
        </p:nvSpPr>
        <p:spPr>
          <a:xfrm>
            <a:off x="1509311" y="3100241"/>
            <a:ext cx="1520328" cy="42515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81;p3">
            <a:extLst>
              <a:ext uri="{FF2B5EF4-FFF2-40B4-BE49-F238E27FC236}">
                <a16:creationId xmlns:a16="http://schemas.microsoft.com/office/drawing/2014/main" id="{D859D5FE-F1D2-AA19-246C-C40EB978CB3D}"/>
              </a:ext>
            </a:extLst>
          </p:cNvPr>
          <p:cNvSpPr/>
          <p:nvPr/>
        </p:nvSpPr>
        <p:spPr>
          <a:xfrm>
            <a:off x="3029639" y="1090572"/>
            <a:ext cx="925416" cy="42515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54000" y="-57991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100" b="1" dirty="0"/>
              <a:t>NP-MRD – Drag and Drop </a:t>
            </a:r>
            <a:br>
              <a:rPr lang="en-US" sz="3100" b="1" dirty="0"/>
            </a:br>
            <a:r>
              <a:rPr lang="en-US" sz="3100" b="1" dirty="0"/>
              <a:t>Deposition</a:t>
            </a:r>
            <a:endParaRPr sz="31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952342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screenshot of a website&#10;&#10;Description automatically generated">
            <a:extLst>
              <a:ext uri="{FF2B5EF4-FFF2-40B4-BE49-F238E27FC236}">
                <a16:creationId xmlns:a16="http://schemas.microsoft.com/office/drawing/2014/main" id="{6C83B3D1-9418-A6E6-D922-6E3813CF8E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78129"/>
            <a:ext cx="5190839" cy="23427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Google Shape;81;p3">
            <a:extLst>
              <a:ext uri="{FF2B5EF4-FFF2-40B4-BE49-F238E27FC236}">
                <a16:creationId xmlns:a16="http://schemas.microsoft.com/office/drawing/2014/main" id="{DD8B28CC-E164-2ABD-3B0E-33E361DBCF89}"/>
              </a:ext>
            </a:extLst>
          </p:cNvPr>
          <p:cNvSpPr/>
          <p:nvPr/>
        </p:nvSpPr>
        <p:spPr>
          <a:xfrm>
            <a:off x="1767877" y="1862322"/>
            <a:ext cx="2067930" cy="184007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047BA7-1C37-D253-412F-910CB1EC6997}"/>
              </a:ext>
            </a:extLst>
          </p:cNvPr>
          <p:cNvSpPr txBox="1"/>
          <p:nvPr/>
        </p:nvSpPr>
        <p:spPr>
          <a:xfrm>
            <a:off x="3813892" y="1762379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84F05C-36DA-C0F8-A8A5-7C7DC1A056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5069" y="2857499"/>
            <a:ext cx="6338931" cy="285750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7E20DD3-C9B2-C4A6-FA76-F122CA2D7C5E}"/>
              </a:ext>
            </a:extLst>
          </p:cNvPr>
          <p:cNvSpPr txBox="1"/>
          <p:nvPr/>
        </p:nvSpPr>
        <p:spPr>
          <a:xfrm>
            <a:off x="2382814" y="4759060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1" name="Google Shape;81;p3">
            <a:extLst>
              <a:ext uri="{FF2B5EF4-FFF2-40B4-BE49-F238E27FC236}">
                <a16:creationId xmlns:a16="http://schemas.microsoft.com/office/drawing/2014/main" id="{4C8E63AD-55ED-962A-2F5F-1082C2ACDD4C}"/>
              </a:ext>
            </a:extLst>
          </p:cNvPr>
          <p:cNvSpPr/>
          <p:nvPr/>
        </p:nvSpPr>
        <p:spPr>
          <a:xfrm>
            <a:off x="2793669" y="4822097"/>
            <a:ext cx="673432" cy="181704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F7BEB1-D8C7-EA1F-7308-BAAD8ADCE7A3}"/>
              </a:ext>
            </a:extLst>
          </p:cNvPr>
          <p:cNvSpPr txBox="1"/>
          <p:nvPr/>
        </p:nvSpPr>
        <p:spPr>
          <a:xfrm>
            <a:off x="4286514" y="5156886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13" name="Google Shape;81;p3">
            <a:extLst>
              <a:ext uri="{FF2B5EF4-FFF2-40B4-BE49-F238E27FC236}">
                <a16:creationId xmlns:a16="http://schemas.microsoft.com/office/drawing/2014/main" id="{2C8F495C-B433-512F-E033-4D98A1010942}"/>
              </a:ext>
            </a:extLst>
          </p:cNvPr>
          <p:cNvSpPr/>
          <p:nvPr/>
        </p:nvSpPr>
        <p:spPr>
          <a:xfrm>
            <a:off x="2921000" y="5104715"/>
            <a:ext cx="1365514" cy="42298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203;g24ff7f41899_0_8">
            <a:extLst>
              <a:ext uri="{FF2B5EF4-FFF2-40B4-BE49-F238E27FC236}">
                <a16:creationId xmlns:a16="http://schemas.microsoft.com/office/drawing/2014/main" id="{ABB12A7F-71B6-2C25-0FC1-E3A2F0FA035C}"/>
              </a:ext>
            </a:extLst>
          </p:cNvPr>
          <p:cNvSpPr txBox="1"/>
          <p:nvPr/>
        </p:nvSpPr>
        <p:spPr>
          <a:xfrm>
            <a:off x="5346700" y="1270000"/>
            <a:ext cx="3352800" cy="15231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Instructions : Drag and Drop 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1) Select Deposit Data on Main Page.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2) Click on Deposition System.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3) Click on Deposit.</a:t>
            </a:r>
          </a:p>
        </p:txBody>
      </p:sp>
    </p:spTree>
    <p:extLst>
      <p:ext uri="{BB962C8B-B14F-4D97-AF65-F5344CB8AC3E}">
        <p14:creationId xmlns:p14="http://schemas.microsoft.com/office/powerpoint/2010/main" val="4193938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100" b="1" dirty="0"/>
              <a:t>NP-MRD – Drag and Drop </a:t>
            </a:r>
            <a:br>
              <a:rPr lang="en-US" sz="3100" b="1" dirty="0"/>
            </a:br>
            <a:r>
              <a:rPr lang="en-US" sz="3100" b="1" dirty="0"/>
              <a:t>Deposition</a:t>
            </a:r>
            <a:endParaRPr sz="31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6">
            <a:alphaModFix/>
          </a:blip>
          <a:srcRect r="62708"/>
          <a:stretch/>
        </p:blipFill>
        <p:spPr>
          <a:xfrm>
            <a:off x="7952342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NP-MRD Deposition Demo Septermber 2023">
            <a:hlinkClick r:id="" action="ppaction://media"/>
            <a:extLst>
              <a:ext uri="{FF2B5EF4-FFF2-40B4-BE49-F238E27FC236}">
                <a16:creationId xmlns:a16="http://schemas.microsoft.com/office/drawing/2014/main" id="{9B34C046-5BBF-1135-B1E4-7B3BE5C3B05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l="-103" t="11142" r="2640" b="4533"/>
          <a:stretch/>
        </p:blipFill>
        <p:spPr>
          <a:xfrm>
            <a:off x="809061" y="1090670"/>
            <a:ext cx="7822364" cy="38068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8904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0"/>
          <p:cNvSpPr/>
          <p:nvPr/>
        </p:nvSpPr>
        <p:spPr>
          <a:xfrm>
            <a:off x="-39756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228600" y="-54495"/>
            <a:ext cx="8661300" cy="339000"/>
          </a:xfrm>
          <a:prstGeom prst="rect">
            <a:avLst/>
          </a:prstGeom>
          <a:noFill/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/>
              <a:t>NP-MRD – Drag and Drop </a:t>
            </a:r>
            <a:br>
              <a:rPr lang="en" sz="2800" b="1" dirty="0"/>
            </a:br>
            <a:r>
              <a:rPr lang="en" sz="2800" b="1" dirty="0"/>
              <a:t>(Behind the Scenes)</a:t>
            </a:r>
            <a:endParaRPr sz="3600" b="1" dirty="0"/>
          </a:p>
        </p:txBody>
      </p:sp>
      <p:sp>
        <p:nvSpPr>
          <p:cNvPr id="152" name="Google Shape;152;p20"/>
          <p:cNvSpPr txBox="1"/>
          <p:nvPr/>
        </p:nvSpPr>
        <p:spPr>
          <a:xfrm>
            <a:off x="188844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 u="sng">
                <a:solidFill>
                  <a:schemeClr val="dk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" sz="2500" b="1"/>
              <a:t> </a:t>
            </a:r>
            <a:endParaRPr sz="2500" b="1"/>
          </a:p>
        </p:txBody>
      </p:sp>
      <p:pic>
        <p:nvPicPr>
          <p:cNvPr id="13" name="Google Shape;325;p31">
            <a:extLst>
              <a:ext uri="{FF2B5EF4-FFF2-40B4-BE49-F238E27FC236}">
                <a16:creationId xmlns:a16="http://schemas.microsoft.com/office/drawing/2014/main" id="{100CFE8A-9F9E-444D-8CEC-775DD03DA45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46743" cy="9205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4" name="Google Shape;326;p31">
            <a:extLst>
              <a:ext uri="{FF2B5EF4-FFF2-40B4-BE49-F238E27FC236}">
                <a16:creationId xmlns:a16="http://schemas.microsoft.com/office/drawing/2014/main" id="{2BCBA506-E7BA-CD48-8A98-3E17FD4ED6D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40;p15" descr="A picture containing table&#10;&#10;Description automatically generated">
            <a:extLst>
              <a:ext uri="{FF2B5EF4-FFF2-40B4-BE49-F238E27FC236}">
                <a16:creationId xmlns:a16="http://schemas.microsoft.com/office/drawing/2014/main" id="{1E155E99-AB85-0FE9-7394-0FD4C025A5C0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86530" y="2080180"/>
            <a:ext cx="2723406" cy="3163841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9" name="Google Shape;243;p15">
            <a:extLst>
              <a:ext uri="{FF2B5EF4-FFF2-40B4-BE49-F238E27FC236}">
                <a16:creationId xmlns:a16="http://schemas.microsoft.com/office/drawing/2014/main" id="{6DA5C8CF-C3AA-19F8-F608-90F32BB94D90}"/>
              </a:ext>
            </a:extLst>
          </p:cNvPr>
          <p:cNvSpPr txBox="1"/>
          <p:nvPr/>
        </p:nvSpPr>
        <p:spPr>
          <a:xfrm>
            <a:off x="3254569" y="1645223"/>
            <a:ext cx="2818187" cy="270484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600" tIns="75600" rIns="75600" bIns="75600" anchor="t" anchorCtr="0">
            <a:noAutofit/>
          </a:bodyPr>
          <a:lstStyle/>
          <a:p>
            <a:pPr algn="just">
              <a:buClr>
                <a:schemeClr val="dk1"/>
              </a:buClr>
              <a:buSzPts val="3000"/>
            </a:pPr>
            <a:r>
              <a:rPr lang="en-US" sz="1200" dirty="0">
                <a:solidFill>
                  <a:schemeClr val="dk1"/>
                </a:solidFill>
              </a:rPr>
              <a:t>1) Redundancy check (prior deposition) </a:t>
            </a:r>
            <a:endParaRPr sz="900" dirty="0"/>
          </a:p>
          <a:p>
            <a:pPr algn="just">
              <a:buClr>
                <a:schemeClr val="dk1"/>
              </a:buClr>
              <a:buSzPts val="3000"/>
            </a:pPr>
            <a:r>
              <a:rPr lang="en-US" sz="1200" dirty="0">
                <a:solidFill>
                  <a:schemeClr val="dk1"/>
                </a:solidFill>
              </a:rPr>
              <a:t>2) </a:t>
            </a:r>
            <a:r>
              <a:rPr lang="en-CA" sz="1200" dirty="0">
                <a:solidFill>
                  <a:schemeClr val="dk1"/>
                </a:solidFill>
              </a:rPr>
              <a:t>File conversion to </a:t>
            </a:r>
            <a:r>
              <a:rPr lang="en-CA" sz="1200" dirty="0" err="1">
                <a:solidFill>
                  <a:schemeClr val="dk1"/>
                </a:solidFill>
              </a:rPr>
              <a:t>nmrML</a:t>
            </a:r>
            <a:endParaRPr lang="en-CA" sz="1200" dirty="0">
              <a:solidFill>
                <a:schemeClr val="dk1"/>
              </a:solidFill>
            </a:endParaRPr>
          </a:p>
          <a:p>
            <a:pPr algn="just">
              <a:buClr>
                <a:schemeClr val="dk1"/>
              </a:buClr>
              <a:buSzPts val="3000"/>
            </a:pPr>
            <a:r>
              <a:rPr lang="en-CA" sz="1200" dirty="0">
                <a:solidFill>
                  <a:schemeClr val="dk1"/>
                </a:solidFill>
              </a:rPr>
              <a:t>3) Spectral processing/phasing</a:t>
            </a:r>
          </a:p>
          <a:p>
            <a:pPr algn="just">
              <a:buClr>
                <a:schemeClr val="dk1"/>
              </a:buClr>
              <a:buSzPts val="3000"/>
            </a:pPr>
            <a:r>
              <a:rPr lang="en-CA" sz="1200" dirty="0">
                <a:solidFill>
                  <a:schemeClr val="dk1"/>
                </a:solidFill>
              </a:rPr>
              <a:t>4) Spectral rendering/display</a:t>
            </a:r>
          </a:p>
          <a:p>
            <a:pPr algn="just">
              <a:buClr>
                <a:schemeClr val="dk1"/>
              </a:buClr>
              <a:buSzPts val="3000"/>
            </a:pPr>
            <a:r>
              <a:rPr lang="en-CA" sz="1200" dirty="0">
                <a:solidFill>
                  <a:schemeClr val="dk1"/>
                </a:solidFill>
              </a:rPr>
              <a:t>5) </a:t>
            </a:r>
            <a:r>
              <a:rPr lang="en-CA" sz="1200" dirty="0">
                <a:solidFill>
                  <a:schemeClr val="tx1"/>
                </a:solidFill>
              </a:rPr>
              <a:t>Peak picking</a:t>
            </a:r>
          </a:p>
          <a:p>
            <a:pPr algn="just">
              <a:buClr>
                <a:schemeClr val="dk1"/>
              </a:buClr>
              <a:buSzPts val="3000"/>
            </a:pPr>
            <a:r>
              <a:rPr lang="en-CA" sz="1200" dirty="0">
                <a:solidFill>
                  <a:schemeClr val="dk1"/>
                </a:solidFill>
              </a:rPr>
              <a:t>6) Chemical shift prediction</a:t>
            </a:r>
            <a:endParaRPr sz="900" dirty="0"/>
          </a:p>
          <a:p>
            <a:pPr algn="just">
              <a:buClr>
                <a:schemeClr val="dk1"/>
              </a:buClr>
              <a:buSzPts val="3000"/>
            </a:pPr>
            <a:r>
              <a:rPr lang="en-US" sz="1200" dirty="0">
                <a:solidFill>
                  <a:schemeClr val="dk1"/>
                </a:solidFill>
              </a:rPr>
              <a:t>7</a:t>
            </a:r>
            <a:r>
              <a:rPr lang="en-US" sz="1200" dirty="0">
                <a:solidFill>
                  <a:schemeClr val="tx1"/>
                </a:solidFill>
              </a:rPr>
              <a:t>) </a:t>
            </a:r>
            <a:r>
              <a:rPr lang="en-US" sz="1200" dirty="0" err="1">
                <a:solidFill>
                  <a:schemeClr val="tx1"/>
                </a:solidFill>
              </a:rPr>
              <a:t>AutoAssignment</a:t>
            </a:r>
            <a:endParaRPr lang="en-US" sz="1200" dirty="0">
              <a:solidFill>
                <a:schemeClr val="tx1"/>
              </a:solidFill>
            </a:endParaRPr>
          </a:p>
          <a:p>
            <a:pPr algn="just">
              <a:buClr>
                <a:schemeClr val="dk1"/>
              </a:buClr>
              <a:buSzPts val="3000"/>
            </a:pPr>
            <a:r>
              <a:rPr lang="en-US" sz="1200" dirty="0">
                <a:solidFill>
                  <a:schemeClr val="dk1"/>
                </a:solidFill>
              </a:rPr>
              <a:t>8) Assignment check</a:t>
            </a:r>
          </a:p>
          <a:p>
            <a:pPr algn="just">
              <a:buClr>
                <a:schemeClr val="dk1"/>
              </a:buClr>
              <a:buSzPts val="3000"/>
            </a:pPr>
            <a:r>
              <a:rPr lang="en-US" sz="1200" dirty="0">
                <a:solidFill>
                  <a:schemeClr val="dk1"/>
                </a:solidFill>
              </a:rPr>
              <a:t>9) Structure rendering/numbering</a:t>
            </a:r>
          </a:p>
          <a:p>
            <a:pPr algn="just">
              <a:buClr>
                <a:schemeClr val="dk1"/>
              </a:buClr>
              <a:buSzPts val="3000"/>
            </a:pPr>
            <a:r>
              <a:rPr lang="en-CA" sz="1200" dirty="0">
                <a:solidFill>
                  <a:schemeClr val="dk1"/>
                </a:solidFill>
              </a:rPr>
              <a:t>10) NP-ID assignment</a:t>
            </a:r>
          </a:p>
          <a:p>
            <a:pPr algn="just">
              <a:buClr>
                <a:schemeClr val="dk1"/>
              </a:buClr>
              <a:buSzPts val="3000"/>
            </a:pPr>
            <a:r>
              <a:rPr lang="en-CA" sz="1200" dirty="0">
                <a:solidFill>
                  <a:schemeClr val="dk1"/>
                </a:solidFill>
              </a:rPr>
              <a:t>11) NP-card generation/annotation</a:t>
            </a:r>
          </a:p>
          <a:p>
            <a:pPr algn="just">
              <a:buClr>
                <a:schemeClr val="dk1"/>
              </a:buClr>
              <a:buSzPts val="3000"/>
            </a:pPr>
            <a:r>
              <a:rPr lang="en-CA" sz="1200" dirty="0">
                <a:solidFill>
                  <a:schemeClr val="dk1"/>
                </a:solidFill>
              </a:rPr>
              <a:t>12) Assignment/Spectral quality report</a:t>
            </a:r>
          </a:p>
          <a:p>
            <a:pPr algn="just">
              <a:buClr>
                <a:schemeClr val="dk1"/>
              </a:buClr>
              <a:buSzPts val="3000"/>
            </a:pPr>
            <a:r>
              <a:rPr lang="en-CA" sz="1200" dirty="0">
                <a:solidFill>
                  <a:schemeClr val="dk1"/>
                </a:solidFill>
              </a:rPr>
              <a:t>13) </a:t>
            </a:r>
            <a:r>
              <a:rPr lang="en-CA" sz="1200" dirty="0">
                <a:solidFill>
                  <a:schemeClr val="tx1"/>
                </a:solidFill>
              </a:rPr>
              <a:t>DOI assignment</a:t>
            </a:r>
          </a:p>
          <a:p>
            <a:pPr algn="just">
              <a:buClr>
                <a:schemeClr val="dk1"/>
              </a:buClr>
              <a:buSzPts val="3000"/>
            </a:pPr>
            <a:r>
              <a:rPr lang="en-CA" sz="1200" dirty="0">
                <a:solidFill>
                  <a:schemeClr val="dk1"/>
                </a:solidFill>
              </a:rPr>
              <a:t>14) Email reports and data to depositor</a:t>
            </a:r>
            <a:endParaRPr sz="900" dirty="0"/>
          </a:p>
          <a:p>
            <a:pPr algn="just">
              <a:buClr>
                <a:schemeClr val="dk1"/>
              </a:buClr>
              <a:buSzPts val="3000"/>
            </a:pPr>
            <a:endParaRPr sz="1350" dirty="0">
              <a:solidFill>
                <a:schemeClr val="dk1"/>
              </a:solidFill>
            </a:endParaRPr>
          </a:p>
          <a:p>
            <a:pPr algn="just">
              <a:buClr>
                <a:schemeClr val="dk1"/>
              </a:buClr>
              <a:buSzPts val="3000"/>
            </a:pPr>
            <a:endParaRPr sz="1350" dirty="0">
              <a:solidFill>
                <a:schemeClr val="dk1"/>
              </a:solidFill>
            </a:endParaRPr>
          </a:p>
          <a:p>
            <a:pPr algn="just">
              <a:buClr>
                <a:schemeClr val="dk1"/>
              </a:buClr>
              <a:buSzPts val="3000"/>
            </a:pPr>
            <a:endParaRPr sz="1350" dirty="0">
              <a:solidFill>
                <a:schemeClr val="dk1"/>
              </a:solidFill>
            </a:endParaRPr>
          </a:p>
        </p:txBody>
      </p:sp>
      <p:pic>
        <p:nvPicPr>
          <p:cNvPr id="10" name="Google Shape;106;p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483271C-D5C3-A812-B521-F9FE641E957D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186530" y="898314"/>
            <a:ext cx="2723406" cy="1690252"/>
          </a:xfrm>
          <a:prstGeom prst="rect">
            <a:avLst/>
          </a:prstGeom>
          <a:noFill/>
          <a:ln w="63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C770A4-1C9F-191C-2647-CF0F40A610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4733" y="976564"/>
            <a:ext cx="1055295" cy="808055"/>
          </a:xfrm>
          <a:prstGeom prst="rect">
            <a:avLst/>
          </a:prstGeom>
        </p:spPr>
      </p:pic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FACBDAEF-2687-D763-4AD0-FCAD35C5DB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077" y="2349506"/>
            <a:ext cx="3092605" cy="18880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Curved Left Arrow 11">
            <a:extLst>
              <a:ext uri="{FF2B5EF4-FFF2-40B4-BE49-F238E27FC236}">
                <a16:creationId xmlns:a16="http://schemas.microsoft.com/office/drawing/2014/main" id="{2B4189E1-A032-636F-2F08-67B31768D8FA}"/>
              </a:ext>
            </a:extLst>
          </p:cNvPr>
          <p:cNvSpPr/>
          <p:nvPr/>
        </p:nvSpPr>
        <p:spPr>
          <a:xfrm>
            <a:off x="1864559" y="1533865"/>
            <a:ext cx="721426" cy="2305274"/>
          </a:xfrm>
          <a:prstGeom prst="curvedLeftArrow">
            <a:avLst>
              <a:gd name="adj1" fmla="val 25000"/>
              <a:gd name="adj2" fmla="val 53767"/>
              <a:gd name="adj3" fmla="val 385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380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31176E-995C-84D4-E1D3-A7886297F6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66" y="2980847"/>
            <a:ext cx="8520600" cy="920564"/>
          </a:xfrm>
        </p:spPr>
        <p:txBody>
          <a:bodyPr>
            <a:normAutofit fontScale="90000"/>
          </a:bodyPr>
          <a:lstStyle/>
          <a:p>
            <a:r>
              <a:rPr lang="en-US" dirty="0"/>
              <a:t>Give It A Try Yourself!</a:t>
            </a:r>
          </a:p>
        </p:txBody>
      </p:sp>
      <p:sp>
        <p:nvSpPr>
          <p:cNvPr id="2" name="Google Shape;86;p4">
            <a:extLst>
              <a:ext uri="{FF2B5EF4-FFF2-40B4-BE49-F238E27FC236}">
                <a16:creationId xmlns:a16="http://schemas.microsoft.com/office/drawing/2014/main" id="{AD0FF761-54D1-1D8B-2481-C5365CEB7645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89;p4">
            <a:extLst>
              <a:ext uri="{FF2B5EF4-FFF2-40B4-BE49-F238E27FC236}">
                <a16:creationId xmlns:a16="http://schemas.microsoft.com/office/drawing/2014/main" id="{E61D1320-F543-DD4A-8DA2-034CC158C33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017" y="22034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Google Shape;90;p4">
            <a:extLst>
              <a:ext uri="{FF2B5EF4-FFF2-40B4-BE49-F238E27FC236}">
                <a16:creationId xmlns:a16="http://schemas.microsoft.com/office/drawing/2014/main" id="{0352A94C-637E-B0F4-D17C-BC18957CF61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62708"/>
          <a:stretch/>
        </p:blipFill>
        <p:spPr>
          <a:xfrm>
            <a:off x="8029461" y="3858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ause Stock Illustrations – 32,695 Pause Stock Illustrations, Vectors &amp;  Clipart - Dreamstime">
            <a:extLst>
              <a:ext uri="{FF2B5EF4-FFF2-40B4-BE49-F238E27FC236}">
                <a16:creationId xmlns:a16="http://schemas.microsoft.com/office/drawing/2014/main" id="{A91C22B7-A373-E94E-0ADF-EC4573556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622" y="219894"/>
            <a:ext cx="2532349" cy="2532349"/>
          </a:xfrm>
          <a:prstGeom prst="rect">
            <a:avLst/>
          </a:prstGeom>
          <a:noFill/>
          <a:ln w="127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88;p4">
            <a:extLst>
              <a:ext uri="{FF2B5EF4-FFF2-40B4-BE49-F238E27FC236}">
                <a16:creationId xmlns:a16="http://schemas.microsoft.com/office/drawing/2014/main" id="{E539C7D4-6DB3-8181-F0C4-2CF6392F2C30}"/>
              </a:ext>
            </a:extLst>
          </p:cNvPr>
          <p:cNvSpPr txBox="1"/>
          <p:nvPr/>
        </p:nvSpPr>
        <p:spPr>
          <a:xfrm>
            <a:off x="96396" y="4538357"/>
            <a:ext cx="8686800" cy="569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CA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https://dev-</a:t>
            </a:r>
            <a:r>
              <a:rPr lang="en-CA" sz="25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depositions.np</a:t>
            </a:r>
            <a:r>
              <a:rPr lang="en-CA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CA" sz="25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mrd.org</a:t>
            </a:r>
            <a:r>
              <a:rPr lang="en-CA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CCBA147-482F-EA4B-67D5-2D3BA6BA0CAD}"/>
              </a:ext>
            </a:extLst>
          </p:cNvPr>
          <p:cNvCxnSpPr>
            <a:cxnSpLocks/>
          </p:cNvCxnSpPr>
          <p:nvPr/>
        </p:nvCxnSpPr>
        <p:spPr>
          <a:xfrm>
            <a:off x="4241494" y="3763764"/>
            <a:ext cx="0" cy="7531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696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29108e9ce12_1_20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g29108e9ce12_1_20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</a:t>
            </a:r>
            <a:br>
              <a:rPr lang="en-US" sz="3200" b="1" dirty="0"/>
            </a:br>
            <a:r>
              <a:rPr lang="en-US" sz="3200" b="1" dirty="0"/>
              <a:t>Mixture Deposition System</a:t>
            </a:r>
            <a:endParaRPr sz="3200" b="1" dirty="0"/>
          </a:p>
        </p:txBody>
      </p:sp>
      <p:pic>
        <p:nvPicPr>
          <p:cNvPr id="57" name="Google Shape;57;g29108e9ce12_1_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8" name="Google Shape;58;g29108e9ce12_1_20"/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g29108e9ce12_1_20"/>
          <p:cNvSpPr txBox="1"/>
          <p:nvPr/>
        </p:nvSpPr>
        <p:spPr>
          <a:xfrm>
            <a:off x="-114447" y="2350395"/>
            <a:ext cx="2352300" cy="3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E2116EF7-487C-553C-57A5-BFD073C00F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733" y="1222267"/>
            <a:ext cx="5190839" cy="23427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Google Shape;59;g29108e9ce12_1_20">
            <a:extLst>
              <a:ext uri="{FF2B5EF4-FFF2-40B4-BE49-F238E27FC236}">
                <a16:creationId xmlns:a16="http://schemas.microsoft.com/office/drawing/2014/main" id="{39F5AF3E-8B1B-06B6-A06A-7B5921C98888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87331" y="3060222"/>
            <a:ext cx="5248069" cy="21430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Google Shape;81;p3">
            <a:extLst>
              <a:ext uri="{FF2B5EF4-FFF2-40B4-BE49-F238E27FC236}">
                <a16:creationId xmlns:a16="http://schemas.microsoft.com/office/drawing/2014/main" id="{B0682A28-208B-DE23-A682-B12E8B001FEF}"/>
              </a:ext>
            </a:extLst>
          </p:cNvPr>
          <p:cNvSpPr/>
          <p:nvPr/>
        </p:nvSpPr>
        <p:spPr>
          <a:xfrm>
            <a:off x="1913610" y="2106460"/>
            <a:ext cx="2067930" cy="18400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81;p3">
            <a:extLst>
              <a:ext uri="{FF2B5EF4-FFF2-40B4-BE49-F238E27FC236}">
                <a16:creationId xmlns:a16="http://schemas.microsoft.com/office/drawing/2014/main" id="{495ACED0-1643-29A3-B40E-82ED173E8348}"/>
              </a:ext>
            </a:extLst>
          </p:cNvPr>
          <p:cNvSpPr/>
          <p:nvPr/>
        </p:nvSpPr>
        <p:spPr>
          <a:xfrm>
            <a:off x="4572000" y="3682842"/>
            <a:ext cx="2067930" cy="18400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D7557B-02F6-736F-C663-A7A2764AE78B}"/>
              </a:ext>
            </a:extLst>
          </p:cNvPr>
          <p:cNvSpPr txBox="1"/>
          <p:nvPr/>
        </p:nvSpPr>
        <p:spPr>
          <a:xfrm>
            <a:off x="3959625" y="2006517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855B13-E6DB-56AA-212F-5C2AAD7C7431}"/>
              </a:ext>
            </a:extLst>
          </p:cNvPr>
          <p:cNvSpPr txBox="1"/>
          <p:nvPr/>
        </p:nvSpPr>
        <p:spPr>
          <a:xfrm>
            <a:off x="6661241" y="4208398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25405-E12C-A4F5-D324-218FEF5D76A4}"/>
              </a:ext>
            </a:extLst>
          </p:cNvPr>
          <p:cNvSpPr txBox="1"/>
          <p:nvPr/>
        </p:nvSpPr>
        <p:spPr>
          <a:xfrm>
            <a:off x="6661241" y="3620956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0" name="Google Shape;81;p3">
            <a:extLst>
              <a:ext uri="{FF2B5EF4-FFF2-40B4-BE49-F238E27FC236}">
                <a16:creationId xmlns:a16="http://schemas.microsoft.com/office/drawing/2014/main" id="{33AA87F2-4743-3D97-8B26-ACFFB52B3F46}"/>
              </a:ext>
            </a:extLst>
          </p:cNvPr>
          <p:cNvSpPr/>
          <p:nvPr/>
        </p:nvSpPr>
        <p:spPr>
          <a:xfrm>
            <a:off x="4241720" y="4259066"/>
            <a:ext cx="2169645" cy="18400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203;g24ff7f41899_0_8">
            <a:extLst>
              <a:ext uri="{FF2B5EF4-FFF2-40B4-BE49-F238E27FC236}">
                <a16:creationId xmlns:a16="http://schemas.microsoft.com/office/drawing/2014/main" id="{A4EB9556-B9B7-283D-1C02-865C518358EC}"/>
              </a:ext>
            </a:extLst>
          </p:cNvPr>
          <p:cNvSpPr txBox="1"/>
          <p:nvPr/>
        </p:nvSpPr>
        <p:spPr>
          <a:xfrm>
            <a:off x="5584374" y="1315828"/>
            <a:ext cx="2772226" cy="10464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Deposit Mixture FID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Select Deposit Data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Click on Advanced Option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Select Option #2</a:t>
            </a:r>
          </a:p>
        </p:txBody>
      </p:sp>
    </p:spTree>
    <p:extLst>
      <p:ext uri="{BB962C8B-B14F-4D97-AF65-F5344CB8AC3E}">
        <p14:creationId xmlns:p14="http://schemas.microsoft.com/office/powerpoint/2010/main" val="2774985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9108e9ce12_1_28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g29108e9ce12_1_28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</a:t>
            </a:r>
            <a:br>
              <a:rPr lang="en-US" sz="3200" b="1" dirty="0"/>
            </a:br>
            <a:r>
              <a:rPr lang="en-US" sz="3200" b="1" dirty="0"/>
              <a:t>Mixture Deposition System</a:t>
            </a:r>
            <a:endParaRPr sz="3200" b="1" dirty="0"/>
          </a:p>
        </p:txBody>
      </p:sp>
      <p:sp>
        <p:nvSpPr>
          <p:cNvPr id="67" name="Google Shape;67;g29108e9ce12_1_28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" name="Google Shape;68;g29108e9ce12_1_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9" name="Google Shape;69;g29108e9ce12_1_28"/>
          <p:cNvPicPr preferRelativeResize="0"/>
          <p:nvPr/>
        </p:nvPicPr>
        <p:blipFill rotWithShape="1">
          <a:blip r:embed="rId5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B23E25EA-98CE-60AB-8958-FD2F5A7964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9890" y="3204796"/>
            <a:ext cx="5965702" cy="250552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4" name="Google Shape;70;g29108e9ce12_1_28">
            <a:extLst>
              <a:ext uri="{FF2B5EF4-FFF2-40B4-BE49-F238E27FC236}">
                <a16:creationId xmlns:a16="http://schemas.microsoft.com/office/drawing/2014/main" id="{B6D9CAD4-A9BC-ABFD-9C1E-749852BBC4D0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b="2527"/>
          <a:stretch/>
        </p:blipFill>
        <p:spPr>
          <a:xfrm>
            <a:off x="82373" y="1031121"/>
            <a:ext cx="6457323" cy="25055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2AB8D5F-D2F3-CEE0-F369-5DE54B57566E}"/>
              </a:ext>
            </a:extLst>
          </p:cNvPr>
          <p:cNvCxnSpPr>
            <a:cxnSpLocks/>
          </p:cNvCxnSpPr>
          <p:nvPr/>
        </p:nvCxnSpPr>
        <p:spPr>
          <a:xfrm flipH="1">
            <a:off x="5927076" y="3327260"/>
            <a:ext cx="114505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E9BD46A-9BC7-B602-9893-FC6A9B402444}"/>
              </a:ext>
            </a:extLst>
          </p:cNvPr>
          <p:cNvCxnSpPr>
            <a:cxnSpLocks/>
          </p:cNvCxnSpPr>
          <p:nvPr/>
        </p:nvCxnSpPr>
        <p:spPr>
          <a:xfrm flipV="1">
            <a:off x="3741389" y="4648702"/>
            <a:ext cx="0" cy="43097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A74A4FF-A98E-C292-39B4-4B61F725F7FB}"/>
              </a:ext>
            </a:extLst>
          </p:cNvPr>
          <p:cNvCxnSpPr>
            <a:cxnSpLocks/>
          </p:cNvCxnSpPr>
          <p:nvPr/>
        </p:nvCxnSpPr>
        <p:spPr>
          <a:xfrm flipV="1">
            <a:off x="8871446" y="4991509"/>
            <a:ext cx="0" cy="4309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EAEBA16-1B67-AF98-852A-72832C383162}"/>
              </a:ext>
            </a:extLst>
          </p:cNvPr>
          <p:cNvSpPr txBox="1"/>
          <p:nvPr/>
        </p:nvSpPr>
        <p:spPr>
          <a:xfrm>
            <a:off x="6790037" y="3018319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3A0F81-AA56-E293-DEFF-AFF20168AF94}"/>
              </a:ext>
            </a:extLst>
          </p:cNvPr>
          <p:cNvSpPr txBox="1"/>
          <p:nvPr/>
        </p:nvSpPr>
        <p:spPr>
          <a:xfrm>
            <a:off x="8567137" y="5182073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46001C-166E-B4A8-8C03-479380F0A500}"/>
              </a:ext>
            </a:extLst>
          </p:cNvPr>
          <p:cNvSpPr txBox="1"/>
          <p:nvPr/>
        </p:nvSpPr>
        <p:spPr>
          <a:xfrm>
            <a:off x="3753835" y="4844723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9EDFD2-80A2-15DA-C976-BB5A56983EE2}"/>
              </a:ext>
            </a:extLst>
          </p:cNvPr>
          <p:cNvSpPr txBox="1"/>
          <p:nvPr/>
        </p:nvSpPr>
        <p:spPr>
          <a:xfrm>
            <a:off x="6790037" y="1741127"/>
            <a:ext cx="159739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Users need to fill in the form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7714494-6CC4-BBA8-9425-A4334A88215B}"/>
              </a:ext>
            </a:extLst>
          </p:cNvPr>
          <p:cNvCxnSpPr>
            <a:cxnSpLocks/>
          </p:cNvCxnSpPr>
          <p:nvPr/>
        </p:nvCxnSpPr>
        <p:spPr>
          <a:xfrm flipH="1">
            <a:off x="5644981" y="2002737"/>
            <a:ext cx="114505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Google Shape;203;g24ff7f41899_0_8">
            <a:extLst>
              <a:ext uri="{FF2B5EF4-FFF2-40B4-BE49-F238E27FC236}">
                <a16:creationId xmlns:a16="http://schemas.microsoft.com/office/drawing/2014/main" id="{9C111A3D-1A07-C510-9AE4-89A3A182D221}"/>
              </a:ext>
            </a:extLst>
          </p:cNvPr>
          <p:cNvSpPr txBox="1"/>
          <p:nvPr/>
        </p:nvSpPr>
        <p:spPr>
          <a:xfrm>
            <a:off x="48920" y="3611587"/>
            <a:ext cx="3162629" cy="190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Instructions to Deposit Mixture FID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-US" dirty="0"/>
              <a:t>User fill the form and metadata</a:t>
            </a: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-US" dirty="0"/>
              <a:t>Click on “Next” Button</a:t>
            </a: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-US" dirty="0"/>
              <a:t>Drag and Drop the FID file on Choose File button</a:t>
            </a: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-US" dirty="0"/>
              <a:t>Click Submit</a:t>
            </a: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5F736E-1872-2606-737E-6BED6C0594E6}"/>
              </a:ext>
            </a:extLst>
          </p:cNvPr>
          <p:cNvSpPr txBox="1"/>
          <p:nvPr/>
        </p:nvSpPr>
        <p:spPr>
          <a:xfrm>
            <a:off x="6457649" y="1678070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1959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9108e9ce12_1_5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g29108e9ce12_1_5"/>
          <p:cNvSpPr txBox="1">
            <a:spLocks noGrp="1"/>
          </p:cNvSpPr>
          <p:nvPr>
            <p:ph type="title"/>
          </p:nvPr>
        </p:nvSpPr>
        <p:spPr>
          <a:xfrm>
            <a:off x="254100" y="-110558"/>
            <a:ext cx="8661300" cy="1031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</a:t>
            </a:r>
            <a:br>
              <a:rPr lang="en-US" sz="3200" b="1" dirty="0"/>
            </a:br>
            <a:r>
              <a:rPr lang="en-US" sz="3200" b="1" dirty="0"/>
              <a:t>Mixture Deposition Visualization</a:t>
            </a:r>
            <a:endParaRPr sz="3200" b="1" dirty="0"/>
          </a:p>
        </p:txBody>
      </p:sp>
      <p:sp>
        <p:nvSpPr>
          <p:cNvPr id="77" name="Google Shape;77;g29108e9ce12_1_5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g29108e9ce12_1_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9" name="Google Shape;79;g29108e9ce12_1_5"/>
          <p:cNvPicPr preferRelativeResize="0"/>
          <p:nvPr/>
        </p:nvPicPr>
        <p:blipFill rotWithShape="1">
          <a:blip r:embed="rId5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2D0E43D4-8772-221D-126B-8891849BC3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8" y="971368"/>
            <a:ext cx="5660020" cy="26990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Google Shape;80;g29108e9ce12_1_5">
            <a:extLst>
              <a:ext uri="{FF2B5EF4-FFF2-40B4-BE49-F238E27FC236}">
                <a16:creationId xmlns:a16="http://schemas.microsoft.com/office/drawing/2014/main" id="{F2E1C260-AC2C-2F0B-56DD-6571E1F113D9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3480" t="29501"/>
          <a:stretch/>
        </p:blipFill>
        <p:spPr>
          <a:xfrm>
            <a:off x="3201934" y="3160589"/>
            <a:ext cx="5953466" cy="25421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6E1203-32EB-53D5-B4DC-40AB12FB7FBD}"/>
              </a:ext>
            </a:extLst>
          </p:cNvPr>
          <p:cNvSpPr txBox="1"/>
          <p:nvPr/>
        </p:nvSpPr>
        <p:spPr>
          <a:xfrm>
            <a:off x="92598" y="4031308"/>
            <a:ext cx="229512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Deposited Mixture</a:t>
            </a:r>
          </a:p>
          <a:p>
            <a:r>
              <a:rPr lang="en-US" dirty="0"/>
              <a:t>NP-Card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403D86-C3BF-E014-1A60-9327D3BD0F56}"/>
              </a:ext>
            </a:extLst>
          </p:cNvPr>
          <p:cNvSpPr txBox="1"/>
          <p:nvPr/>
        </p:nvSpPr>
        <p:spPr>
          <a:xfrm>
            <a:off x="1490241" y="4709178"/>
            <a:ext cx="159739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Spectra Visualization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1F5CAD2-2E85-07F2-F0DA-9093C7EA4630}"/>
              </a:ext>
            </a:extLst>
          </p:cNvPr>
          <p:cNvCxnSpPr>
            <a:cxnSpLocks/>
          </p:cNvCxnSpPr>
          <p:nvPr/>
        </p:nvCxnSpPr>
        <p:spPr>
          <a:xfrm>
            <a:off x="3087634" y="4915441"/>
            <a:ext cx="47551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80D4912-2678-5852-8066-0496C452CBE9}"/>
              </a:ext>
            </a:extLst>
          </p:cNvPr>
          <p:cNvCxnSpPr>
            <a:cxnSpLocks/>
          </p:cNvCxnSpPr>
          <p:nvPr/>
        </p:nvCxnSpPr>
        <p:spPr>
          <a:xfrm flipV="1">
            <a:off x="623371" y="3491525"/>
            <a:ext cx="0" cy="53978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7AE258D-0F33-EE3C-586B-6EE6D6EC142F}"/>
              </a:ext>
            </a:extLst>
          </p:cNvPr>
          <p:cNvSpPr txBox="1"/>
          <p:nvPr/>
        </p:nvSpPr>
        <p:spPr>
          <a:xfrm>
            <a:off x="5813782" y="1034618"/>
            <a:ext cx="333021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/>
              <a:t>Post Deposition Process: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1" dirty="0"/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r>
              <a:rPr lang="en-US" sz="1300" dirty="0"/>
              <a:t>A) Once deposition is completed, users get an email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r>
              <a:rPr lang="en-US" sz="1300" dirty="0"/>
              <a:t>B) The email will contain  the deposited NPMRD—ID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r>
              <a:rPr lang="en-US" sz="1300" dirty="0"/>
              <a:t>C) Users Can go to NP-MRD webserver to search the NPMRD-ID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r>
              <a:rPr lang="en-US" sz="1300" dirty="0"/>
              <a:t>D) NPMRD-ID/NP Card will appear and users can visualize the deposited data</a:t>
            </a:r>
          </a:p>
        </p:txBody>
      </p:sp>
    </p:spTree>
    <p:extLst>
      <p:ext uri="{BB962C8B-B14F-4D97-AF65-F5344CB8AC3E}">
        <p14:creationId xmlns:p14="http://schemas.microsoft.com/office/powerpoint/2010/main" val="1751373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Workshop</a:t>
            </a:r>
            <a:endParaRPr sz="3200" b="1" dirty="0"/>
          </a:p>
        </p:txBody>
      </p:sp>
      <p:sp>
        <p:nvSpPr>
          <p:cNvPr id="62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7F46FC-0077-334E-03A9-179A712AB0DC}"/>
              </a:ext>
            </a:extLst>
          </p:cNvPr>
          <p:cNvSpPr txBox="1"/>
          <p:nvPr/>
        </p:nvSpPr>
        <p:spPr>
          <a:xfrm>
            <a:off x="289506" y="1236469"/>
            <a:ext cx="868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Please go to the following link </a:t>
            </a:r>
          </a:p>
          <a:p>
            <a:pPr algn="ctr"/>
            <a:r>
              <a:rPr lang="en-US" sz="3200" b="1" dirty="0"/>
              <a:t>to download the slides and access the files needed for the workshop: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D1F472-BB0B-DA3D-1E78-BB21F5200433}"/>
              </a:ext>
            </a:extLst>
          </p:cNvPr>
          <p:cNvSpPr txBox="1"/>
          <p:nvPr/>
        </p:nvSpPr>
        <p:spPr>
          <a:xfrm>
            <a:off x="3314241" y="3006923"/>
            <a:ext cx="2293345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/>
              <a:t>Files Link</a:t>
            </a:r>
            <a:endParaRPr lang="en-US" sz="32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3175884-BA60-6B96-735B-937444446BAA}"/>
              </a:ext>
            </a:extLst>
          </p:cNvPr>
          <p:cNvCxnSpPr>
            <a:cxnSpLocks/>
          </p:cNvCxnSpPr>
          <p:nvPr/>
        </p:nvCxnSpPr>
        <p:spPr>
          <a:xfrm>
            <a:off x="4498214" y="3591698"/>
            <a:ext cx="0" cy="53606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104008" y="4176473"/>
            <a:ext cx="5057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800" b="1" dirty="0">
                <a:solidFill>
                  <a:schemeClr val="accent1"/>
                </a:solidFill>
              </a:rPr>
              <a:t>https://www.tmicwishartnode.ca/workshops/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31176E-995C-84D4-E1D3-A7886297F6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66" y="2980847"/>
            <a:ext cx="8520600" cy="920564"/>
          </a:xfrm>
        </p:spPr>
        <p:txBody>
          <a:bodyPr>
            <a:normAutofit fontScale="90000"/>
          </a:bodyPr>
          <a:lstStyle/>
          <a:p>
            <a:r>
              <a:rPr lang="en-US" dirty="0"/>
              <a:t>Give It A Try Yourself!</a:t>
            </a:r>
          </a:p>
        </p:txBody>
      </p:sp>
      <p:sp>
        <p:nvSpPr>
          <p:cNvPr id="2" name="Google Shape;86;p4">
            <a:extLst>
              <a:ext uri="{FF2B5EF4-FFF2-40B4-BE49-F238E27FC236}">
                <a16:creationId xmlns:a16="http://schemas.microsoft.com/office/drawing/2014/main" id="{AD0FF761-54D1-1D8B-2481-C5365CEB7645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89;p4">
            <a:extLst>
              <a:ext uri="{FF2B5EF4-FFF2-40B4-BE49-F238E27FC236}">
                <a16:creationId xmlns:a16="http://schemas.microsoft.com/office/drawing/2014/main" id="{E61D1320-F543-DD4A-8DA2-034CC158C33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017" y="22034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Google Shape;90;p4">
            <a:extLst>
              <a:ext uri="{FF2B5EF4-FFF2-40B4-BE49-F238E27FC236}">
                <a16:creationId xmlns:a16="http://schemas.microsoft.com/office/drawing/2014/main" id="{0352A94C-637E-B0F4-D17C-BC18957CF61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62708"/>
          <a:stretch/>
        </p:blipFill>
        <p:spPr>
          <a:xfrm>
            <a:off x="8029461" y="3858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ause Stock Illustrations – 32,695 Pause Stock Illustrations, Vectors &amp;  Clipart - Dreamstime">
            <a:extLst>
              <a:ext uri="{FF2B5EF4-FFF2-40B4-BE49-F238E27FC236}">
                <a16:creationId xmlns:a16="http://schemas.microsoft.com/office/drawing/2014/main" id="{A91C22B7-A373-E94E-0ADF-EC4573556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622" y="219894"/>
            <a:ext cx="2532349" cy="2532349"/>
          </a:xfrm>
          <a:prstGeom prst="rect">
            <a:avLst/>
          </a:prstGeom>
          <a:noFill/>
          <a:ln w="127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88;p4">
            <a:extLst>
              <a:ext uri="{FF2B5EF4-FFF2-40B4-BE49-F238E27FC236}">
                <a16:creationId xmlns:a16="http://schemas.microsoft.com/office/drawing/2014/main" id="{E539C7D4-6DB3-8181-F0C4-2CF6392F2C30}"/>
              </a:ext>
            </a:extLst>
          </p:cNvPr>
          <p:cNvSpPr txBox="1"/>
          <p:nvPr/>
        </p:nvSpPr>
        <p:spPr>
          <a:xfrm>
            <a:off x="96396" y="4538357"/>
            <a:ext cx="8686800" cy="569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</a:t>
            </a:r>
            <a:r>
              <a:rPr lang="en-US" sz="25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dev.np-mrd.org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endParaRPr lang="en-US"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CCBA147-482F-EA4B-67D5-2D3BA6BA0CAD}"/>
              </a:ext>
            </a:extLst>
          </p:cNvPr>
          <p:cNvCxnSpPr>
            <a:cxnSpLocks/>
          </p:cNvCxnSpPr>
          <p:nvPr/>
        </p:nvCxnSpPr>
        <p:spPr>
          <a:xfrm>
            <a:off x="4241494" y="3763764"/>
            <a:ext cx="0" cy="7531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4073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9108e9ce12_1_28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g29108e9ce12_1_28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</a:t>
            </a:r>
            <a:br>
              <a:rPr lang="en-US" sz="3200" b="1" dirty="0"/>
            </a:br>
            <a:r>
              <a:rPr lang="en-US" sz="3200" b="1" dirty="0"/>
              <a:t>Mixture Deposition System</a:t>
            </a:r>
            <a:endParaRPr sz="3200" b="1" dirty="0"/>
          </a:p>
        </p:txBody>
      </p:sp>
      <p:sp>
        <p:nvSpPr>
          <p:cNvPr id="67" name="Google Shape;67;g29108e9ce12_1_28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" name="Google Shape;68;g29108e9ce12_1_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9" name="Google Shape;69;g29108e9ce12_1_28"/>
          <p:cNvPicPr preferRelativeResize="0"/>
          <p:nvPr/>
        </p:nvPicPr>
        <p:blipFill rotWithShape="1">
          <a:blip r:embed="rId5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B23E25EA-98CE-60AB-8958-FD2F5A7964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9890" y="3204796"/>
            <a:ext cx="5965702" cy="250552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4" name="Google Shape;70;g29108e9ce12_1_28">
            <a:extLst>
              <a:ext uri="{FF2B5EF4-FFF2-40B4-BE49-F238E27FC236}">
                <a16:creationId xmlns:a16="http://schemas.microsoft.com/office/drawing/2014/main" id="{B6D9CAD4-A9BC-ABFD-9C1E-749852BBC4D0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b="2527"/>
          <a:stretch/>
        </p:blipFill>
        <p:spPr>
          <a:xfrm>
            <a:off x="82373" y="1031121"/>
            <a:ext cx="6457323" cy="25055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2AB8D5F-D2F3-CEE0-F369-5DE54B57566E}"/>
              </a:ext>
            </a:extLst>
          </p:cNvPr>
          <p:cNvCxnSpPr>
            <a:cxnSpLocks/>
          </p:cNvCxnSpPr>
          <p:nvPr/>
        </p:nvCxnSpPr>
        <p:spPr>
          <a:xfrm flipH="1">
            <a:off x="5927076" y="3327260"/>
            <a:ext cx="114505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E9BD46A-9BC7-B602-9893-FC6A9B402444}"/>
              </a:ext>
            </a:extLst>
          </p:cNvPr>
          <p:cNvCxnSpPr>
            <a:cxnSpLocks/>
          </p:cNvCxnSpPr>
          <p:nvPr/>
        </p:nvCxnSpPr>
        <p:spPr>
          <a:xfrm flipV="1">
            <a:off x="3741389" y="4648702"/>
            <a:ext cx="0" cy="43097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A74A4FF-A98E-C292-39B4-4B61F725F7FB}"/>
              </a:ext>
            </a:extLst>
          </p:cNvPr>
          <p:cNvCxnSpPr>
            <a:cxnSpLocks/>
          </p:cNvCxnSpPr>
          <p:nvPr/>
        </p:nvCxnSpPr>
        <p:spPr>
          <a:xfrm flipV="1">
            <a:off x="8871446" y="4991509"/>
            <a:ext cx="0" cy="4309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EAEBA16-1B67-AF98-852A-72832C383162}"/>
              </a:ext>
            </a:extLst>
          </p:cNvPr>
          <p:cNvSpPr txBox="1"/>
          <p:nvPr/>
        </p:nvSpPr>
        <p:spPr>
          <a:xfrm>
            <a:off x="6790037" y="3018319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3A0F81-AA56-E293-DEFF-AFF20168AF94}"/>
              </a:ext>
            </a:extLst>
          </p:cNvPr>
          <p:cNvSpPr txBox="1"/>
          <p:nvPr/>
        </p:nvSpPr>
        <p:spPr>
          <a:xfrm>
            <a:off x="8567137" y="5182073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46001C-166E-B4A8-8C03-479380F0A500}"/>
              </a:ext>
            </a:extLst>
          </p:cNvPr>
          <p:cNvSpPr txBox="1"/>
          <p:nvPr/>
        </p:nvSpPr>
        <p:spPr>
          <a:xfrm>
            <a:off x="3753835" y="4844723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9EDFD2-80A2-15DA-C976-BB5A56983EE2}"/>
              </a:ext>
            </a:extLst>
          </p:cNvPr>
          <p:cNvSpPr txBox="1"/>
          <p:nvPr/>
        </p:nvSpPr>
        <p:spPr>
          <a:xfrm>
            <a:off x="6680452" y="1082328"/>
            <a:ext cx="2445140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Use </a:t>
            </a:r>
            <a:r>
              <a:rPr lang="en-US" dirty="0" err="1"/>
              <a:t>Chenomx</a:t>
            </a:r>
            <a:r>
              <a:rPr lang="en-US" dirty="0"/>
              <a:t>, </a:t>
            </a:r>
            <a:r>
              <a:rPr lang="en-US" dirty="0" err="1"/>
              <a:t>MagMet</a:t>
            </a:r>
            <a:r>
              <a:rPr lang="en-US" dirty="0"/>
              <a:t>, </a:t>
            </a:r>
            <a:r>
              <a:rPr lang="en-US" dirty="0" err="1"/>
              <a:t>Bayesil</a:t>
            </a:r>
            <a:r>
              <a:rPr lang="en-US" dirty="0"/>
              <a:t>, Bruker Wine Profiler, etc. to determine composition of mixture and enter data into this box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7714494-6CC4-BBA8-9425-A4334A88215B}"/>
              </a:ext>
            </a:extLst>
          </p:cNvPr>
          <p:cNvCxnSpPr>
            <a:cxnSpLocks/>
          </p:cNvCxnSpPr>
          <p:nvPr/>
        </p:nvCxnSpPr>
        <p:spPr>
          <a:xfrm flipH="1">
            <a:off x="6051998" y="2448096"/>
            <a:ext cx="114505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Google Shape;203;g24ff7f41899_0_8">
            <a:extLst>
              <a:ext uri="{FF2B5EF4-FFF2-40B4-BE49-F238E27FC236}">
                <a16:creationId xmlns:a16="http://schemas.microsoft.com/office/drawing/2014/main" id="{9C111A3D-1A07-C510-9AE4-89A3A182D221}"/>
              </a:ext>
            </a:extLst>
          </p:cNvPr>
          <p:cNvSpPr txBox="1"/>
          <p:nvPr/>
        </p:nvSpPr>
        <p:spPr>
          <a:xfrm>
            <a:off x="48920" y="3611587"/>
            <a:ext cx="3162629" cy="190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Instructions to Deposit Mixture FID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-US" dirty="0"/>
              <a:t>User fill the form and metadata</a:t>
            </a: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-US" dirty="0"/>
              <a:t>Click on “Next” Button</a:t>
            </a: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-US" dirty="0"/>
              <a:t>Drag and Drop the FID file on Choose File button</a:t>
            </a: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-US" dirty="0"/>
              <a:t>Click Submit</a:t>
            </a: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5F736E-1872-2606-737E-6BED6C0594E6}"/>
              </a:ext>
            </a:extLst>
          </p:cNvPr>
          <p:cNvSpPr txBox="1"/>
          <p:nvPr/>
        </p:nvSpPr>
        <p:spPr>
          <a:xfrm>
            <a:off x="7197054" y="2239543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152288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9108e9ce12_1_36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29108e9ce12_1_36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</a:t>
            </a:r>
            <a:br>
              <a:rPr lang="en-US" sz="3200" b="1" dirty="0"/>
            </a:br>
            <a:r>
              <a:rPr lang="en-US" sz="3200" b="1" dirty="0"/>
              <a:t>Compound Data on Mixtures</a:t>
            </a:r>
            <a:endParaRPr sz="3200" b="1" dirty="0"/>
          </a:p>
        </p:txBody>
      </p:sp>
      <p:pic>
        <p:nvPicPr>
          <p:cNvPr id="88" name="Google Shape;88;g29108e9ce12_1_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9" name="Google Shape;89;g29108e9ce12_1_36"/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C32DC88E-6827-8CCB-36B0-5995C0DB608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587"/>
          <a:stretch/>
        </p:blipFill>
        <p:spPr>
          <a:xfrm>
            <a:off x="115371" y="1853339"/>
            <a:ext cx="6590229" cy="32237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12B568-E479-9A4F-DB77-566A36F640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370" y="1217704"/>
            <a:ext cx="6590229" cy="7124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Google Shape;81;p3">
            <a:extLst>
              <a:ext uri="{FF2B5EF4-FFF2-40B4-BE49-F238E27FC236}">
                <a16:creationId xmlns:a16="http://schemas.microsoft.com/office/drawing/2014/main" id="{1190C78B-5953-05A3-BDC4-ED740BE97793}"/>
              </a:ext>
            </a:extLst>
          </p:cNvPr>
          <p:cNvSpPr/>
          <p:nvPr/>
        </p:nvSpPr>
        <p:spPr>
          <a:xfrm>
            <a:off x="1638300" y="1248959"/>
            <a:ext cx="558800" cy="18535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81;p3">
            <a:extLst>
              <a:ext uri="{FF2B5EF4-FFF2-40B4-BE49-F238E27FC236}">
                <a16:creationId xmlns:a16="http://schemas.microsoft.com/office/drawing/2014/main" id="{2125B1DF-4FA7-6106-3BBC-1635B7C42387}"/>
              </a:ext>
            </a:extLst>
          </p:cNvPr>
          <p:cNvSpPr/>
          <p:nvPr/>
        </p:nvSpPr>
        <p:spPr>
          <a:xfrm>
            <a:off x="1384300" y="1554427"/>
            <a:ext cx="1524000" cy="12230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205;g24ff7f41899_0_8">
            <a:extLst>
              <a:ext uri="{FF2B5EF4-FFF2-40B4-BE49-F238E27FC236}">
                <a16:creationId xmlns:a16="http://schemas.microsoft.com/office/drawing/2014/main" id="{0385D9C9-647E-98D0-A9F5-A3D5493EAD67}"/>
              </a:ext>
            </a:extLst>
          </p:cNvPr>
          <p:cNvSpPr txBox="1"/>
          <p:nvPr/>
        </p:nvSpPr>
        <p:spPr>
          <a:xfrm>
            <a:off x="6800314" y="1116104"/>
            <a:ext cx="2323030" cy="40626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b="1" dirty="0"/>
              <a:t>Users can browse the deposited mixtures on NP-MRD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CA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dirty="0"/>
              <a:t>Click on the “Browse” tab on Main menu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CA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dirty="0"/>
              <a:t>Click on Natural Product Mixtures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CA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dirty="0"/>
              <a:t>Click on “green button” i.e. NPMRD ID and that goes to the specific page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CA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dirty="0"/>
              <a:t>Users can explore the mixture along with their spectra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81006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69569" y="141721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Search Capabilities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7;p2">
            <a:extLst>
              <a:ext uri="{FF2B5EF4-FFF2-40B4-BE49-F238E27FC236}">
                <a16:creationId xmlns:a16="http://schemas.microsoft.com/office/drawing/2014/main" id="{DF0D066E-AEA7-E0F2-608C-096CB1255C65}"/>
              </a:ext>
            </a:extLst>
          </p:cNvPr>
          <p:cNvSpPr/>
          <p:nvPr/>
        </p:nvSpPr>
        <p:spPr>
          <a:xfrm>
            <a:off x="254382" y="2103808"/>
            <a:ext cx="8676487" cy="536039"/>
          </a:xfrm>
          <a:custGeom>
            <a:avLst/>
            <a:gdLst/>
            <a:ahLst/>
            <a:cxnLst/>
            <a:rect l="l" t="t" r="r" b="b"/>
            <a:pathLst>
              <a:path w="8676487" h="323133" extrusionOk="0">
                <a:moveTo>
                  <a:pt x="0" y="0"/>
                </a:moveTo>
                <a:lnTo>
                  <a:pt x="2000680" y="323133"/>
                </a:lnTo>
                <a:lnTo>
                  <a:pt x="6297672" y="323133"/>
                </a:lnTo>
                <a:lnTo>
                  <a:pt x="867648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9AEFF"/>
              </a:gs>
              <a:gs pos="50000">
                <a:srgbClr val="B7CAFF"/>
              </a:gs>
              <a:gs pos="100000">
                <a:srgbClr val="DBE5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66;p2">
            <a:extLst>
              <a:ext uri="{FF2B5EF4-FFF2-40B4-BE49-F238E27FC236}">
                <a16:creationId xmlns:a16="http://schemas.microsoft.com/office/drawing/2014/main" id="{4215BF4F-3A05-DE32-B46E-10B624ED311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4000" y="1392906"/>
            <a:ext cx="8661300" cy="701675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" name="Picture 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6721CA6-DFAA-C28B-6DA6-E79BA49513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5575" y="2690652"/>
            <a:ext cx="3826819" cy="196185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E6D3E6E-C2F7-EB4A-8A7F-41D3335E99B4}"/>
              </a:ext>
            </a:extLst>
          </p:cNvPr>
          <p:cNvCxnSpPr>
            <a:cxnSpLocks/>
          </p:cNvCxnSpPr>
          <p:nvPr/>
        </p:nvCxnSpPr>
        <p:spPr>
          <a:xfrm>
            <a:off x="5927075" y="1743743"/>
            <a:ext cx="0" cy="94690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Google Shape;203;g24ff7f41899_0_8">
            <a:extLst>
              <a:ext uri="{FF2B5EF4-FFF2-40B4-BE49-F238E27FC236}">
                <a16:creationId xmlns:a16="http://schemas.microsoft.com/office/drawing/2014/main" id="{BD11B139-1961-F636-AB15-699B70AAC573}"/>
              </a:ext>
            </a:extLst>
          </p:cNvPr>
          <p:cNvSpPr txBox="1"/>
          <p:nvPr/>
        </p:nvSpPr>
        <p:spPr>
          <a:xfrm>
            <a:off x="267375" y="3075044"/>
            <a:ext cx="4533225" cy="16927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dirty="0"/>
              <a:t>Let’s Explore NP-MRD Search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500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Click on ”Search Tab”  on the main menu.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Click on the “Advanced Search”</a:t>
            </a:r>
          </a:p>
        </p:txBody>
      </p:sp>
    </p:spTree>
    <p:extLst>
      <p:ext uri="{BB962C8B-B14F-4D97-AF65-F5344CB8AC3E}">
        <p14:creationId xmlns:p14="http://schemas.microsoft.com/office/powerpoint/2010/main" val="286682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Advanced Search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17F2D19A-9E12-A622-D9C6-8387B6DFA6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0624" y="2200414"/>
            <a:ext cx="6125802" cy="3034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1AA1758-2413-675E-DFE4-567958CB71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108" y="1153293"/>
            <a:ext cx="4893973" cy="22522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Google Shape;81;p3">
            <a:extLst>
              <a:ext uri="{FF2B5EF4-FFF2-40B4-BE49-F238E27FC236}">
                <a16:creationId xmlns:a16="http://schemas.microsoft.com/office/drawing/2014/main" id="{C1C6F67B-5D27-2991-EDB3-E2AA68607E28}"/>
              </a:ext>
            </a:extLst>
          </p:cNvPr>
          <p:cNvSpPr/>
          <p:nvPr/>
        </p:nvSpPr>
        <p:spPr>
          <a:xfrm>
            <a:off x="-1" y="2498352"/>
            <a:ext cx="4660897" cy="464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Picture 1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FD97D98-B0EE-C755-117C-0B8303BD27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7062" y="1176651"/>
            <a:ext cx="1594476" cy="8174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Google Shape;81;p3">
            <a:extLst>
              <a:ext uri="{FF2B5EF4-FFF2-40B4-BE49-F238E27FC236}">
                <a16:creationId xmlns:a16="http://schemas.microsoft.com/office/drawing/2014/main" id="{5D69BAB3-E19E-7090-4A4A-67CE9EBD9D10}"/>
              </a:ext>
            </a:extLst>
          </p:cNvPr>
          <p:cNvSpPr/>
          <p:nvPr/>
        </p:nvSpPr>
        <p:spPr>
          <a:xfrm>
            <a:off x="1523130" y="1332826"/>
            <a:ext cx="2067930" cy="184007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61232-69E6-39DA-2BCB-F75742104337}"/>
              </a:ext>
            </a:extLst>
          </p:cNvPr>
          <p:cNvSpPr txBox="1"/>
          <p:nvPr/>
        </p:nvSpPr>
        <p:spPr>
          <a:xfrm>
            <a:off x="110108" y="3720977"/>
            <a:ext cx="220392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User can add Conditions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F8154E6-1552-7AB4-C670-60F64FF07900}"/>
              </a:ext>
            </a:extLst>
          </p:cNvPr>
          <p:cNvCxnSpPr>
            <a:cxnSpLocks/>
          </p:cNvCxnSpPr>
          <p:nvPr/>
        </p:nvCxnSpPr>
        <p:spPr>
          <a:xfrm flipV="1">
            <a:off x="623371" y="3008865"/>
            <a:ext cx="0" cy="70869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6DBEF07-84B4-D1FD-17F4-08108EA88750}"/>
              </a:ext>
            </a:extLst>
          </p:cNvPr>
          <p:cNvCxnSpPr>
            <a:cxnSpLocks/>
          </p:cNvCxnSpPr>
          <p:nvPr/>
        </p:nvCxnSpPr>
        <p:spPr>
          <a:xfrm>
            <a:off x="1675641" y="4694061"/>
            <a:ext cx="148330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8347A42-B4FA-A780-3978-1EEA5D4F37D1}"/>
              </a:ext>
            </a:extLst>
          </p:cNvPr>
          <p:cNvSpPr txBox="1"/>
          <p:nvPr/>
        </p:nvSpPr>
        <p:spPr>
          <a:xfrm>
            <a:off x="674579" y="4540637"/>
            <a:ext cx="100106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Results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8AB8D22-D674-EA73-ED66-931A317AEF24}"/>
              </a:ext>
            </a:extLst>
          </p:cNvPr>
          <p:cNvCxnSpPr>
            <a:cxnSpLocks/>
          </p:cNvCxnSpPr>
          <p:nvPr/>
        </p:nvCxnSpPr>
        <p:spPr>
          <a:xfrm>
            <a:off x="8638910" y="1994072"/>
            <a:ext cx="0" cy="14114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A18B6FD-9A13-2540-97A7-357269D3C410}"/>
              </a:ext>
            </a:extLst>
          </p:cNvPr>
          <p:cNvSpPr txBox="1"/>
          <p:nvPr/>
        </p:nvSpPr>
        <p:spPr>
          <a:xfrm>
            <a:off x="7814291" y="1457025"/>
            <a:ext cx="110100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Download 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AE720-53E9-1D41-B629-E63405894DCE}"/>
              </a:ext>
            </a:extLst>
          </p:cNvPr>
          <p:cNvSpPr txBox="1"/>
          <p:nvPr/>
        </p:nvSpPr>
        <p:spPr>
          <a:xfrm>
            <a:off x="674579" y="3442992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CB94A4-F561-081D-C783-FA3FC5770171}"/>
              </a:ext>
            </a:extLst>
          </p:cNvPr>
          <p:cNvSpPr txBox="1"/>
          <p:nvPr/>
        </p:nvSpPr>
        <p:spPr>
          <a:xfrm>
            <a:off x="8633205" y="1209056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3BC5BE-1DF7-031D-6BCB-74AD2EDFAD10}"/>
              </a:ext>
            </a:extLst>
          </p:cNvPr>
          <p:cNvSpPr txBox="1"/>
          <p:nvPr/>
        </p:nvSpPr>
        <p:spPr>
          <a:xfrm>
            <a:off x="1393546" y="4284251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Text Query Search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A screenshot of a search engine&#10;&#10;Description automatically generated">
            <a:extLst>
              <a:ext uri="{FF2B5EF4-FFF2-40B4-BE49-F238E27FC236}">
                <a16:creationId xmlns:a16="http://schemas.microsoft.com/office/drawing/2014/main" id="{71969A80-CF6D-FB8D-C237-59B750133A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465" y="1113034"/>
            <a:ext cx="5015429" cy="2286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0E9FA46B-C4A4-890D-870B-EFA1F3EF9C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3854" y="2665944"/>
            <a:ext cx="5277463" cy="25037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Google Shape;81;p3">
            <a:extLst>
              <a:ext uri="{FF2B5EF4-FFF2-40B4-BE49-F238E27FC236}">
                <a16:creationId xmlns:a16="http://schemas.microsoft.com/office/drawing/2014/main" id="{72E2840C-5055-EE84-C615-E3237014B771}"/>
              </a:ext>
            </a:extLst>
          </p:cNvPr>
          <p:cNvSpPr/>
          <p:nvPr/>
        </p:nvSpPr>
        <p:spPr>
          <a:xfrm>
            <a:off x="2500830" y="1399142"/>
            <a:ext cx="1266501" cy="17627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7393677-6585-08B0-AA2B-8702D688CC3E}"/>
              </a:ext>
            </a:extLst>
          </p:cNvPr>
          <p:cNvCxnSpPr>
            <a:cxnSpLocks/>
          </p:cNvCxnSpPr>
          <p:nvPr/>
        </p:nvCxnSpPr>
        <p:spPr>
          <a:xfrm flipV="1">
            <a:off x="619747" y="1959383"/>
            <a:ext cx="0" cy="15329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D60021C-C9C8-F08A-A32B-8C18092989E1}"/>
              </a:ext>
            </a:extLst>
          </p:cNvPr>
          <p:cNvSpPr txBox="1"/>
          <p:nvPr/>
        </p:nvSpPr>
        <p:spPr>
          <a:xfrm>
            <a:off x="112683" y="3529654"/>
            <a:ext cx="124673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Search Box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2643820-C0CF-9873-D55C-000B5B218A8A}"/>
              </a:ext>
            </a:extLst>
          </p:cNvPr>
          <p:cNvCxnSpPr>
            <a:cxnSpLocks/>
          </p:cNvCxnSpPr>
          <p:nvPr/>
        </p:nvCxnSpPr>
        <p:spPr>
          <a:xfrm>
            <a:off x="1817783" y="4340646"/>
            <a:ext cx="178473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EFB670C-6079-3BD7-708F-B27989A4CF15}"/>
              </a:ext>
            </a:extLst>
          </p:cNvPr>
          <p:cNvSpPr txBox="1"/>
          <p:nvPr/>
        </p:nvSpPr>
        <p:spPr>
          <a:xfrm>
            <a:off x="571048" y="4184807"/>
            <a:ext cx="124673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Search Results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B4FD470-608A-B32D-FA94-0FC62DC41D37}"/>
              </a:ext>
            </a:extLst>
          </p:cNvPr>
          <p:cNvCxnSpPr>
            <a:cxnSpLocks/>
          </p:cNvCxnSpPr>
          <p:nvPr/>
        </p:nvCxnSpPr>
        <p:spPr>
          <a:xfrm>
            <a:off x="8915300" y="2256285"/>
            <a:ext cx="0" cy="8045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5C95318-840C-A1F9-779A-904225A5B968}"/>
              </a:ext>
            </a:extLst>
          </p:cNvPr>
          <p:cNvSpPr txBox="1"/>
          <p:nvPr/>
        </p:nvSpPr>
        <p:spPr>
          <a:xfrm>
            <a:off x="7668565" y="1750874"/>
            <a:ext cx="124673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Export Results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0562B63-C8CB-0136-2A96-E35AC0631D9C}"/>
              </a:ext>
            </a:extLst>
          </p:cNvPr>
          <p:cNvSpPr txBox="1"/>
          <p:nvPr/>
        </p:nvSpPr>
        <p:spPr>
          <a:xfrm>
            <a:off x="713289" y="3272896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DCE955-6BE1-BA8B-3C55-A48AD2DE4FCB}"/>
              </a:ext>
            </a:extLst>
          </p:cNvPr>
          <p:cNvSpPr txBox="1"/>
          <p:nvPr/>
        </p:nvSpPr>
        <p:spPr>
          <a:xfrm>
            <a:off x="8567438" y="2230637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9D48ECF-4D65-0BD8-9E1F-AE8622CF92CD}"/>
              </a:ext>
            </a:extLst>
          </p:cNvPr>
          <p:cNvSpPr txBox="1"/>
          <p:nvPr/>
        </p:nvSpPr>
        <p:spPr>
          <a:xfrm>
            <a:off x="1544867" y="3957470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872900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41350" y="208874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DAE46641-E04D-3279-42BC-9E6788A4C8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920" y="1156003"/>
            <a:ext cx="8114479" cy="39863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46F76FB-2C81-FB0D-26DF-C4A1C0C53C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4026" y="1210452"/>
            <a:ext cx="1877458" cy="6513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Google Shape;81;p3">
            <a:extLst>
              <a:ext uri="{FF2B5EF4-FFF2-40B4-BE49-F238E27FC236}">
                <a16:creationId xmlns:a16="http://schemas.microsoft.com/office/drawing/2014/main" id="{597F4D15-167D-DA48-8691-6D8CDA781B8C}"/>
              </a:ext>
            </a:extLst>
          </p:cNvPr>
          <p:cNvSpPr/>
          <p:nvPr/>
        </p:nvSpPr>
        <p:spPr>
          <a:xfrm>
            <a:off x="3568790" y="1677844"/>
            <a:ext cx="2067930" cy="184007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01D6A1-70CE-EAB0-500F-43DCD88756F5}"/>
              </a:ext>
            </a:extLst>
          </p:cNvPr>
          <p:cNvSpPr txBox="1"/>
          <p:nvPr/>
        </p:nvSpPr>
        <p:spPr>
          <a:xfrm>
            <a:off x="6502400" y="2527300"/>
            <a:ext cx="2324000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Instructions:</a:t>
            </a:r>
          </a:p>
          <a:p>
            <a:endParaRPr lang="en-US" b="1" dirty="0"/>
          </a:p>
          <a:p>
            <a:r>
              <a:rPr lang="en-US" dirty="0"/>
              <a:t>a) Click on the Search drop down</a:t>
            </a:r>
          </a:p>
          <a:p>
            <a:endParaRPr lang="en-US" dirty="0"/>
          </a:p>
          <a:p>
            <a:r>
              <a:rPr lang="en-US" dirty="0"/>
              <a:t>b) Select NMR search</a:t>
            </a:r>
          </a:p>
          <a:p>
            <a:r>
              <a:rPr lang="en-US" dirty="0"/>
              <a:t>Search page appears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c) Click on “Search Type”</a:t>
            </a:r>
          </a:p>
          <a:p>
            <a:r>
              <a:rPr lang="en-US" dirty="0"/>
              <a:t>Select “Pure Compound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2D8270-8096-DC35-7197-039FB57447C9}"/>
              </a:ext>
            </a:extLst>
          </p:cNvPr>
          <p:cNvSpPr txBox="1"/>
          <p:nvPr/>
        </p:nvSpPr>
        <p:spPr>
          <a:xfrm>
            <a:off x="5749688" y="1505649"/>
            <a:ext cx="282095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355E0B-433F-B2C5-3577-A4E732340E33}"/>
              </a:ext>
            </a:extLst>
          </p:cNvPr>
          <p:cNvSpPr txBox="1"/>
          <p:nvPr/>
        </p:nvSpPr>
        <p:spPr>
          <a:xfrm>
            <a:off x="6361351" y="1791144"/>
            <a:ext cx="282095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FDF7AF-3025-D61A-34C7-6A00325BAA11}"/>
              </a:ext>
            </a:extLst>
          </p:cNvPr>
          <p:cNvSpPr txBox="1"/>
          <p:nvPr/>
        </p:nvSpPr>
        <p:spPr>
          <a:xfrm>
            <a:off x="5354625" y="4558997"/>
            <a:ext cx="282095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27776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41350" y="-4035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81;g24fea8ae371_0_51">
            <a:extLst>
              <a:ext uri="{FF2B5EF4-FFF2-40B4-BE49-F238E27FC236}">
                <a16:creationId xmlns:a16="http://schemas.microsoft.com/office/drawing/2014/main" id="{8BAB21D4-701E-0826-F073-643F7745628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1439" r="8970"/>
          <a:stretch/>
        </p:blipFill>
        <p:spPr>
          <a:xfrm>
            <a:off x="1" y="1066800"/>
            <a:ext cx="4483099" cy="2070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" name="Google Shape;282;g24fea8ae371_0_51">
            <a:extLst>
              <a:ext uri="{FF2B5EF4-FFF2-40B4-BE49-F238E27FC236}">
                <a16:creationId xmlns:a16="http://schemas.microsoft.com/office/drawing/2014/main" id="{55C8E105-B35D-8F24-D6E7-0C3DF941FEC5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05009" y="2968539"/>
            <a:ext cx="5138990" cy="26875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36122C-86C2-81A9-7CA2-3B73032DD961}"/>
              </a:ext>
            </a:extLst>
          </p:cNvPr>
          <p:cNvSpPr txBox="1"/>
          <p:nvPr/>
        </p:nvSpPr>
        <p:spPr>
          <a:xfrm>
            <a:off x="4672301" y="1112963"/>
            <a:ext cx="4494498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Instructions: Searching Ethanol </a:t>
            </a:r>
          </a:p>
          <a:p>
            <a:endParaRPr lang="en-US" b="1" dirty="0"/>
          </a:p>
          <a:p>
            <a:r>
              <a:rPr lang="en-US" dirty="0"/>
              <a:t>1) Click on the “Search Type”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Pure Compound</a:t>
            </a:r>
          </a:p>
          <a:p>
            <a:r>
              <a:rPr lang="en-US" dirty="0"/>
              <a:t>2) Select Spectra Library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 1H NMR</a:t>
            </a:r>
          </a:p>
          <a:p>
            <a:r>
              <a:rPr lang="en-US" dirty="0"/>
              <a:t>3) Click on “Spectra Type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Experimental</a:t>
            </a:r>
          </a:p>
          <a:p>
            <a:r>
              <a:rPr lang="en-US" dirty="0"/>
              <a:t>4) Click on Frequency – choose 600 MHz)</a:t>
            </a:r>
          </a:p>
          <a:p>
            <a:r>
              <a:rPr lang="en-US" dirty="0"/>
              <a:t>5) Click on Search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C5FC09-A5D0-7BF6-0CD1-34704C299999}"/>
              </a:ext>
            </a:extLst>
          </p:cNvPr>
          <p:cNvSpPr txBox="1"/>
          <p:nvPr/>
        </p:nvSpPr>
        <p:spPr>
          <a:xfrm>
            <a:off x="145733" y="3420431"/>
            <a:ext cx="3496139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Search Results</a:t>
            </a:r>
          </a:p>
          <a:p>
            <a:r>
              <a:rPr lang="en-US" dirty="0"/>
              <a:t>a) NP-ID, Structure , Mol Wt. Score, Spectrum</a:t>
            </a:r>
          </a:p>
          <a:p>
            <a:r>
              <a:rPr lang="en-US" dirty="0"/>
              <a:t>b) Users can click on the “Green Button”</a:t>
            </a:r>
          </a:p>
          <a:p>
            <a:r>
              <a:rPr lang="en-US" dirty="0"/>
              <a:t>View the NP-Card</a:t>
            </a:r>
          </a:p>
          <a:p>
            <a:r>
              <a:rPr lang="en-US" dirty="0"/>
              <a:t>c) To view Users can click under “Spectrum”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4C7D3-DAD2-6AF8-970C-043B1F3E47BE}"/>
              </a:ext>
            </a:extLst>
          </p:cNvPr>
          <p:cNvSpPr txBox="1"/>
          <p:nvPr/>
        </p:nvSpPr>
        <p:spPr>
          <a:xfrm>
            <a:off x="2241551" y="1053310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8C6496-574E-4A29-A1DF-10728F280545}"/>
              </a:ext>
            </a:extLst>
          </p:cNvPr>
          <p:cNvSpPr txBox="1"/>
          <p:nvPr/>
        </p:nvSpPr>
        <p:spPr>
          <a:xfrm>
            <a:off x="2130425" y="1319617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6AA2AA-901B-0D25-03DC-C4BD3F1B3BAB}"/>
              </a:ext>
            </a:extLst>
          </p:cNvPr>
          <p:cNvSpPr txBox="1"/>
          <p:nvPr/>
        </p:nvSpPr>
        <p:spPr>
          <a:xfrm>
            <a:off x="2032001" y="1601656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CACC03-AF27-049F-386A-2AB436C7AC02}"/>
              </a:ext>
            </a:extLst>
          </p:cNvPr>
          <p:cNvSpPr txBox="1"/>
          <p:nvPr/>
        </p:nvSpPr>
        <p:spPr>
          <a:xfrm>
            <a:off x="1927226" y="1883695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A1FB45-B2F2-41EC-B257-0C186BF7EB49}"/>
              </a:ext>
            </a:extLst>
          </p:cNvPr>
          <p:cNvSpPr txBox="1"/>
          <p:nvPr/>
        </p:nvSpPr>
        <p:spPr>
          <a:xfrm>
            <a:off x="3641873" y="2842961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5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C66F4CF-0C80-C94C-5077-BB1719476F7D}"/>
              </a:ext>
            </a:extLst>
          </p:cNvPr>
          <p:cNvCxnSpPr>
            <a:cxnSpLocks/>
          </p:cNvCxnSpPr>
          <p:nvPr/>
        </p:nvCxnSpPr>
        <p:spPr>
          <a:xfrm>
            <a:off x="1473200" y="3670300"/>
            <a:ext cx="252730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6892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6;p4">
            <a:extLst>
              <a:ext uri="{FF2B5EF4-FFF2-40B4-BE49-F238E27FC236}">
                <a16:creationId xmlns:a16="http://schemas.microsoft.com/office/drawing/2014/main" id="{BD4ABEFB-8E3F-04B4-894B-20FE0FCBDFD1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87;p4">
            <a:extLst>
              <a:ext uri="{FF2B5EF4-FFF2-40B4-BE49-F238E27FC236}">
                <a16:creationId xmlns:a16="http://schemas.microsoft.com/office/drawing/2014/main" id="{7332E9C4-A24D-2792-B343-B466EE1F54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1350" y="-67535"/>
            <a:ext cx="91554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pic>
        <p:nvPicPr>
          <p:cNvPr id="6" name="Google Shape;89;p4">
            <a:extLst>
              <a:ext uri="{FF2B5EF4-FFF2-40B4-BE49-F238E27FC236}">
                <a16:creationId xmlns:a16="http://schemas.microsoft.com/office/drawing/2014/main" id="{253B4730-DDA2-EB3E-C150-8D26B89D2BB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Google Shape;90;p4">
            <a:extLst>
              <a:ext uri="{FF2B5EF4-FFF2-40B4-BE49-F238E27FC236}">
                <a16:creationId xmlns:a16="http://schemas.microsoft.com/office/drawing/2014/main" id="{81F162D0-6033-D28D-36A6-F8F30AD25F3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62708"/>
          <a:stretch/>
        </p:blipFill>
        <p:spPr>
          <a:xfrm>
            <a:off x="8042991" y="20059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8707AC-B16F-6198-D8F9-ED6A73488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88099"/>
            <a:ext cx="4394200" cy="20472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1A4763EE-1B2D-0001-8108-79369EA6A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031" y="2200406"/>
            <a:ext cx="5724970" cy="35145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D50CC98-6073-6DA9-1087-4F03668860C9}"/>
              </a:ext>
            </a:extLst>
          </p:cNvPr>
          <p:cNvSpPr txBox="1"/>
          <p:nvPr/>
        </p:nvSpPr>
        <p:spPr>
          <a:xfrm>
            <a:off x="17657" y="3394053"/>
            <a:ext cx="3388931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Results</a:t>
            </a:r>
          </a:p>
          <a:p>
            <a:pPr marL="342900" indent="-342900">
              <a:buAutoNum type="arabicParenR"/>
            </a:pPr>
            <a:r>
              <a:rPr lang="en-US" dirty="0"/>
              <a:t>Spectra visualization using </a:t>
            </a:r>
            <a:r>
              <a:rPr lang="en-US" dirty="0" err="1"/>
              <a:t>JSpectraViewer</a:t>
            </a:r>
            <a:endParaRPr lang="en-US" dirty="0"/>
          </a:p>
          <a:p>
            <a:pPr marL="342900" indent="-342900">
              <a:buAutoNum type="arabicParenR"/>
            </a:pPr>
            <a:r>
              <a:rPr lang="en-US" dirty="0"/>
              <a:t>Interactive Structure View – </a:t>
            </a:r>
            <a:r>
              <a:rPr lang="en-US" dirty="0" err="1"/>
              <a:t>Jsmol</a:t>
            </a:r>
            <a:endParaRPr lang="en-US" dirty="0"/>
          </a:p>
          <a:p>
            <a:pPr marL="342900" indent="-342900">
              <a:buAutoNum type="arabicParenR"/>
            </a:pPr>
            <a:r>
              <a:rPr lang="en-US" dirty="0"/>
              <a:t>Interactive Assignment Table</a:t>
            </a:r>
          </a:p>
          <a:p>
            <a:pPr marL="342900" indent="-342900">
              <a:buAutoNum type="arabicParenR"/>
            </a:pPr>
            <a:r>
              <a:rPr lang="en-US" dirty="0"/>
              <a:t>Experimental Conditions</a:t>
            </a:r>
          </a:p>
          <a:p>
            <a:pPr marL="342900" indent="-342900">
              <a:buAutoNum type="arabicParenR"/>
            </a:pPr>
            <a:r>
              <a:rPr lang="en-US" dirty="0"/>
              <a:t>Documentation – Download Files</a:t>
            </a:r>
          </a:p>
          <a:p>
            <a:pPr marL="342900" indent="-342900">
              <a:buAutoNum type="arabicParenR"/>
            </a:pPr>
            <a:r>
              <a:rPr lang="en-US" dirty="0"/>
              <a:t>References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6DBA8F-16C8-9034-F147-3AA265146F50}"/>
              </a:ext>
            </a:extLst>
          </p:cNvPr>
          <p:cNvSpPr txBox="1"/>
          <p:nvPr/>
        </p:nvSpPr>
        <p:spPr>
          <a:xfrm>
            <a:off x="1984505" y="2039539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3E67BA-CFCD-1073-11DA-54829FF29847}"/>
              </a:ext>
            </a:extLst>
          </p:cNvPr>
          <p:cNvSpPr txBox="1"/>
          <p:nvPr/>
        </p:nvSpPr>
        <p:spPr>
          <a:xfrm>
            <a:off x="4683463" y="2983700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F686AA-A0A6-5A24-BA6E-FEF0CDC79F1E}"/>
              </a:ext>
            </a:extLst>
          </p:cNvPr>
          <p:cNvSpPr txBox="1"/>
          <p:nvPr/>
        </p:nvSpPr>
        <p:spPr>
          <a:xfrm>
            <a:off x="6876451" y="3694465"/>
            <a:ext cx="262451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4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234124F-CC2C-1FCB-A7EE-DFE4A4C34F24}"/>
              </a:ext>
            </a:extLst>
          </p:cNvPr>
          <p:cNvCxnSpPr>
            <a:cxnSpLocks/>
          </p:cNvCxnSpPr>
          <p:nvPr/>
        </p:nvCxnSpPr>
        <p:spPr>
          <a:xfrm>
            <a:off x="2194094" y="2276788"/>
            <a:ext cx="66165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052EFF9-C9A3-7E68-02BA-5DA0C10D814C}"/>
              </a:ext>
            </a:extLst>
          </p:cNvPr>
          <p:cNvCxnSpPr>
            <a:cxnSpLocks/>
          </p:cNvCxnSpPr>
          <p:nvPr/>
        </p:nvCxnSpPr>
        <p:spPr>
          <a:xfrm flipH="1" flipV="1">
            <a:off x="7493000" y="2755900"/>
            <a:ext cx="793491" cy="2504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07F1B44-1846-C5ED-19E1-65FD6605CE07}"/>
              </a:ext>
            </a:extLst>
          </p:cNvPr>
          <p:cNvCxnSpPr>
            <a:cxnSpLocks/>
          </p:cNvCxnSpPr>
          <p:nvPr/>
        </p:nvCxnSpPr>
        <p:spPr>
          <a:xfrm flipH="1">
            <a:off x="4752675" y="3827684"/>
            <a:ext cx="208855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24B32F9-9E52-84E6-84C9-4900EFD8E40C}"/>
              </a:ext>
            </a:extLst>
          </p:cNvPr>
          <p:cNvSpPr txBox="1"/>
          <p:nvPr/>
        </p:nvSpPr>
        <p:spPr>
          <a:xfrm>
            <a:off x="6317001" y="4493364"/>
            <a:ext cx="262451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BF4189-75E9-F066-46EA-AF3D920DE126}"/>
              </a:ext>
            </a:extLst>
          </p:cNvPr>
          <p:cNvSpPr txBox="1"/>
          <p:nvPr/>
        </p:nvSpPr>
        <p:spPr>
          <a:xfrm>
            <a:off x="8782421" y="5243629"/>
            <a:ext cx="262451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DD5330-F1BD-90B8-9C18-4553F5772FF3}"/>
              </a:ext>
            </a:extLst>
          </p:cNvPr>
          <p:cNvSpPr txBox="1"/>
          <p:nvPr/>
        </p:nvSpPr>
        <p:spPr>
          <a:xfrm>
            <a:off x="8298934" y="2884863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3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8CC8623-CF4B-CC5D-29F5-218B50A398F7}"/>
              </a:ext>
            </a:extLst>
          </p:cNvPr>
          <p:cNvCxnSpPr>
            <a:cxnSpLocks/>
          </p:cNvCxnSpPr>
          <p:nvPr/>
        </p:nvCxnSpPr>
        <p:spPr>
          <a:xfrm flipH="1" flipV="1">
            <a:off x="3889972" y="2883242"/>
            <a:ext cx="793491" cy="2504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71094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41350" y="264276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II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8036957" y="208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5E27497D-A9E2-962D-ACB6-818BE65DB9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906" y="1027573"/>
            <a:ext cx="8274744" cy="39774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0387234-E5A7-BB13-813F-34F8BAEA10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0850" y="1072403"/>
            <a:ext cx="1877458" cy="6513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Google Shape;81;p3">
            <a:extLst>
              <a:ext uri="{FF2B5EF4-FFF2-40B4-BE49-F238E27FC236}">
                <a16:creationId xmlns:a16="http://schemas.microsoft.com/office/drawing/2014/main" id="{107E6BD4-0FD4-F95E-9318-D563D55D581E}"/>
              </a:ext>
            </a:extLst>
          </p:cNvPr>
          <p:cNvSpPr/>
          <p:nvPr/>
        </p:nvSpPr>
        <p:spPr>
          <a:xfrm>
            <a:off x="3248713" y="1539795"/>
            <a:ext cx="2067930" cy="18400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EDD621-BC2F-9F3C-5467-72EB23D1A777}"/>
              </a:ext>
            </a:extLst>
          </p:cNvPr>
          <p:cNvSpPr txBox="1"/>
          <p:nvPr/>
        </p:nvSpPr>
        <p:spPr>
          <a:xfrm>
            <a:off x="5354625" y="1331266"/>
            <a:ext cx="282095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/>
              <a:t>1</a:t>
            </a:r>
            <a:endParaRPr 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36A538-7DB9-AF09-1E1D-A0B337319881}"/>
              </a:ext>
            </a:extLst>
          </p:cNvPr>
          <p:cNvSpPr txBox="1"/>
          <p:nvPr/>
        </p:nvSpPr>
        <p:spPr>
          <a:xfrm>
            <a:off x="6272451" y="1639043"/>
            <a:ext cx="282095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/>
              <a:t>2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64FB61-A483-3FDD-A636-6EC4B7AA2948}"/>
              </a:ext>
            </a:extLst>
          </p:cNvPr>
          <p:cNvSpPr txBox="1"/>
          <p:nvPr/>
        </p:nvSpPr>
        <p:spPr>
          <a:xfrm>
            <a:off x="5316643" y="4533538"/>
            <a:ext cx="282095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/>
              <a:t>3</a:t>
            </a:r>
            <a:endParaRPr lang="en-US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FB7885-F22B-BE74-DA15-7094CDA662D0}"/>
              </a:ext>
            </a:extLst>
          </p:cNvPr>
          <p:cNvSpPr txBox="1"/>
          <p:nvPr/>
        </p:nvSpPr>
        <p:spPr>
          <a:xfrm>
            <a:off x="6502399" y="2527300"/>
            <a:ext cx="2653001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Instructions:</a:t>
            </a:r>
          </a:p>
          <a:p>
            <a:endParaRPr lang="en-US" b="1" dirty="0"/>
          </a:p>
          <a:p>
            <a:r>
              <a:rPr lang="en-US" dirty="0"/>
              <a:t>a) Click on the Search drop down</a:t>
            </a:r>
          </a:p>
          <a:p>
            <a:endParaRPr lang="en-US" dirty="0"/>
          </a:p>
          <a:p>
            <a:r>
              <a:rPr lang="en-US" dirty="0"/>
              <a:t>b) Select NMR search</a:t>
            </a:r>
          </a:p>
          <a:p>
            <a:r>
              <a:rPr lang="en-US" dirty="0"/>
              <a:t>Search page appears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c) Click on “Search Type”</a:t>
            </a:r>
          </a:p>
          <a:p>
            <a:r>
              <a:rPr lang="en-US" dirty="0"/>
              <a:t>Select “Mixture”</a:t>
            </a:r>
          </a:p>
        </p:txBody>
      </p:sp>
    </p:spTree>
    <p:extLst>
      <p:ext uri="{BB962C8B-B14F-4D97-AF65-F5344CB8AC3E}">
        <p14:creationId xmlns:p14="http://schemas.microsoft.com/office/powerpoint/2010/main" val="3475508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Workshop</a:t>
            </a:r>
            <a:endParaRPr sz="3200" b="1" dirty="0"/>
          </a:p>
        </p:txBody>
      </p:sp>
      <p:sp>
        <p:nvSpPr>
          <p:cNvPr id="62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E8EFC8-5513-4906-B954-515843C0052C}"/>
              </a:ext>
            </a:extLst>
          </p:cNvPr>
          <p:cNvSpPr txBox="1"/>
          <p:nvPr/>
        </p:nvSpPr>
        <p:spPr>
          <a:xfrm>
            <a:off x="1" y="984462"/>
            <a:ext cx="8998265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Agenda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500" dirty="0"/>
              <a:t>Welcome and introductions</a:t>
            </a:r>
            <a:endParaRPr lang="en-US" sz="1500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What is NP-MRD?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500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Survey of the audience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500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Hands-on workshop and time to use NP-MRD</a:t>
            </a:r>
            <a:endParaRPr lang="en-US" sz="1500" dirty="0">
              <a:latin typeface="+mj-lt"/>
            </a:endParaRPr>
          </a:p>
          <a:p>
            <a:pPr marL="1371600" lvl="2" indent="-45720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sz="1500" dirty="0">
                <a:latin typeface="+mj-lt"/>
              </a:rPr>
              <a:t>Deposit NMR data – Drag and Drop </a:t>
            </a:r>
            <a:r>
              <a:rPr lang="en-US" sz="1500" dirty="0">
                <a:highlight>
                  <a:srgbClr val="FFFF00"/>
                </a:highlight>
                <a:latin typeface="+mj-lt"/>
              </a:rPr>
              <a:t>[John &amp; Vasu]</a:t>
            </a:r>
          </a:p>
          <a:p>
            <a:pPr marL="1371600" lvl="2" indent="-45720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sz="1500" dirty="0">
                <a:latin typeface="+mj-lt"/>
              </a:rPr>
              <a:t>Mixture Deposition  </a:t>
            </a:r>
            <a:r>
              <a:rPr lang="en-US" sz="1500" dirty="0">
                <a:highlight>
                  <a:srgbClr val="FFFF00"/>
                </a:highlight>
              </a:rPr>
              <a:t>[David &amp; Vasu]</a:t>
            </a:r>
          </a:p>
          <a:p>
            <a:pPr marL="1371600" lvl="2" indent="-45720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sz="1500" dirty="0"/>
              <a:t>retrieve NP information (structures, synonyms, links) </a:t>
            </a:r>
            <a:r>
              <a:rPr lang="en-US" sz="1500" dirty="0">
                <a:highlight>
                  <a:srgbClr val="FFFF00"/>
                </a:highlight>
              </a:rPr>
              <a:t>[David &amp; Vasu]</a:t>
            </a:r>
          </a:p>
          <a:p>
            <a:pPr marL="1371600" lvl="2" indent="-45720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sz="1500" dirty="0"/>
              <a:t>search NMR data (predicted/experimental chemical shifts, simulated spectra) </a:t>
            </a:r>
            <a:r>
              <a:rPr lang="en-US" sz="1500" dirty="0">
                <a:highlight>
                  <a:srgbClr val="FFFF00"/>
                </a:highlight>
              </a:rPr>
              <a:t>[David &amp; Vasu]</a:t>
            </a:r>
          </a:p>
          <a:p>
            <a:pPr marL="1371600" lvl="2" indent="-45720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sz="1500" dirty="0"/>
              <a:t>DFT calculations to predict chemical shifts with </a:t>
            </a:r>
            <a:r>
              <a:rPr lang="en-US" sz="1500" dirty="0" err="1"/>
              <a:t>ISiCLE</a:t>
            </a:r>
            <a:r>
              <a:rPr lang="en-US" sz="1500" dirty="0"/>
              <a:t> </a:t>
            </a:r>
            <a:r>
              <a:rPr lang="en-US" sz="1500" dirty="0">
                <a:highlight>
                  <a:srgbClr val="FFFF00"/>
                </a:highlight>
              </a:rPr>
              <a:t>[Jess]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500" dirty="0"/>
              <a:t>Discussion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500" dirty="0"/>
              <a:t>Closeout survey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5109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-812800" y="-146583"/>
            <a:ext cx="10261600" cy="994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II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411DCF18-C6FC-E209-A490-7F12BBAAA4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62" r="21241"/>
          <a:stretch/>
        </p:blipFill>
        <p:spPr>
          <a:xfrm>
            <a:off x="-15606" y="970349"/>
            <a:ext cx="3838306" cy="23443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92A14B5E-CB79-A629-A6B0-583BDE02EC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0750" y="2647946"/>
            <a:ext cx="5564650" cy="30804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1E28385-92B1-634F-3812-5605DE9CD79A}"/>
              </a:ext>
            </a:extLst>
          </p:cNvPr>
          <p:cNvSpPr txBox="1"/>
          <p:nvPr/>
        </p:nvSpPr>
        <p:spPr>
          <a:xfrm>
            <a:off x="4240077" y="922489"/>
            <a:ext cx="4832246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Instructions: Searching Fructose </a:t>
            </a:r>
          </a:p>
          <a:p>
            <a:endParaRPr lang="en-US" b="1" dirty="0"/>
          </a:p>
          <a:p>
            <a:r>
              <a:rPr lang="en-US" dirty="0"/>
              <a:t>1) Click on the “Search Type” </a:t>
            </a:r>
            <a:r>
              <a:rPr lang="en-US" dirty="0">
                <a:sym typeface="Wingdings" pitchFamily="2" charset="2"/>
              </a:rPr>
              <a:t> Mixture</a:t>
            </a:r>
            <a:endParaRPr lang="en-US" dirty="0"/>
          </a:p>
          <a:p>
            <a:r>
              <a:rPr lang="en-US" dirty="0"/>
              <a:t>2) Select Spectra Library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1H NMR</a:t>
            </a:r>
          </a:p>
          <a:p>
            <a:r>
              <a:rPr lang="en-US" dirty="0"/>
              <a:t>3) Click on “Spectra Type”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Experimental</a:t>
            </a:r>
          </a:p>
          <a:p>
            <a:r>
              <a:rPr lang="en-US" dirty="0"/>
              <a:t>4) Click on Frequency – choose 500 MHz)</a:t>
            </a:r>
          </a:p>
          <a:p>
            <a:r>
              <a:rPr lang="en-US" dirty="0"/>
              <a:t>5) Click on Search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A6DC6D-3310-01D1-92DB-60AFA1DA7BFD}"/>
              </a:ext>
            </a:extLst>
          </p:cNvPr>
          <p:cNvSpPr txBox="1"/>
          <p:nvPr/>
        </p:nvSpPr>
        <p:spPr>
          <a:xfrm>
            <a:off x="2111375" y="964691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C5BFB3-BE72-82FE-6CEC-EB8C495CFA89}"/>
              </a:ext>
            </a:extLst>
          </p:cNvPr>
          <p:cNvSpPr txBox="1"/>
          <p:nvPr/>
        </p:nvSpPr>
        <p:spPr>
          <a:xfrm>
            <a:off x="1903547" y="1246730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E27576-4E7B-6B21-19D2-74A2C98EB5CC}"/>
              </a:ext>
            </a:extLst>
          </p:cNvPr>
          <p:cNvSpPr txBox="1"/>
          <p:nvPr/>
        </p:nvSpPr>
        <p:spPr>
          <a:xfrm>
            <a:off x="1706698" y="1525555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2BA31E-D904-0B5C-9CC2-4462FC271D61}"/>
              </a:ext>
            </a:extLst>
          </p:cNvPr>
          <p:cNvSpPr txBox="1"/>
          <p:nvPr/>
        </p:nvSpPr>
        <p:spPr>
          <a:xfrm>
            <a:off x="1506675" y="1821561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4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BECED07-6C84-413A-A32E-CE12ED136DBF}"/>
              </a:ext>
            </a:extLst>
          </p:cNvPr>
          <p:cNvCxnSpPr>
            <a:cxnSpLocks/>
          </p:cNvCxnSpPr>
          <p:nvPr/>
        </p:nvCxnSpPr>
        <p:spPr>
          <a:xfrm flipV="1">
            <a:off x="1506675" y="3124200"/>
            <a:ext cx="2316025" cy="4445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A69CC5D-9ADF-73D0-4EB5-730B241E91ED}"/>
              </a:ext>
            </a:extLst>
          </p:cNvPr>
          <p:cNvSpPr txBox="1"/>
          <p:nvPr/>
        </p:nvSpPr>
        <p:spPr>
          <a:xfrm>
            <a:off x="145733" y="3420431"/>
            <a:ext cx="3496139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Search Results</a:t>
            </a:r>
          </a:p>
          <a:p>
            <a:r>
              <a:rPr lang="en-US" dirty="0"/>
              <a:t>a) NP-ID, Structure , Mol Wt. Score, Spectrum</a:t>
            </a:r>
          </a:p>
          <a:p>
            <a:r>
              <a:rPr lang="en-US" dirty="0"/>
              <a:t>b) Users can click on the “Green Button”</a:t>
            </a:r>
          </a:p>
          <a:p>
            <a:r>
              <a:rPr lang="en-US" dirty="0"/>
              <a:t>View the NP-Card</a:t>
            </a:r>
          </a:p>
          <a:p>
            <a:r>
              <a:rPr lang="en-US" dirty="0"/>
              <a:t>c) To view Users can click under “Spectrum”</a:t>
            </a:r>
          </a:p>
        </p:txBody>
      </p:sp>
    </p:spTree>
    <p:extLst>
      <p:ext uri="{BB962C8B-B14F-4D97-AF65-F5344CB8AC3E}">
        <p14:creationId xmlns:p14="http://schemas.microsoft.com/office/powerpoint/2010/main" val="32509997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6;p4">
            <a:extLst>
              <a:ext uri="{FF2B5EF4-FFF2-40B4-BE49-F238E27FC236}">
                <a16:creationId xmlns:a16="http://schemas.microsoft.com/office/drawing/2014/main" id="{BD4ABEFB-8E3F-04B4-894B-20FE0FCBDFD1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87;p4">
            <a:extLst>
              <a:ext uri="{FF2B5EF4-FFF2-40B4-BE49-F238E27FC236}">
                <a16:creationId xmlns:a16="http://schemas.microsoft.com/office/drawing/2014/main" id="{7332E9C4-A24D-2792-B343-B466EE1F54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36600" y="-143735"/>
            <a:ext cx="10528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II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pic>
        <p:nvPicPr>
          <p:cNvPr id="6" name="Google Shape;89;p4">
            <a:extLst>
              <a:ext uri="{FF2B5EF4-FFF2-40B4-BE49-F238E27FC236}">
                <a16:creationId xmlns:a16="http://schemas.microsoft.com/office/drawing/2014/main" id="{253B4730-DDA2-EB3E-C150-8D26B89D2BB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Google Shape;90;p4">
            <a:extLst>
              <a:ext uri="{FF2B5EF4-FFF2-40B4-BE49-F238E27FC236}">
                <a16:creationId xmlns:a16="http://schemas.microsoft.com/office/drawing/2014/main" id="{81F162D0-6033-D28D-36A6-F8F30AD25F3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62708"/>
          <a:stretch/>
        </p:blipFill>
        <p:spPr>
          <a:xfrm>
            <a:off x="8003316" y="22077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D4576EA-E9D2-A84A-93FF-3DF255F97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6" y="988099"/>
            <a:ext cx="4067494" cy="23944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AFA63859-9301-3307-0921-CF90DC6E05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500" y="2024529"/>
            <a:ext cx="5662900" cy="37115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8F5F67F-D768-ED67-C96C-FB0AE7D7B921}"/>
              </a:ext>
            </a:extLst>
          </p:cNvPr>
          <p:cNvSpPr txBox="1"/>
          <p:nvPr/>
        </p:nvSpPr>
        <p:spPr>
          <a:xfrm>
            <a:off x="68457" y="3444853"/>
            <a:ext cx="3388931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Results</a:t>
            </a:r>
          </a:p>
          <a:p>
            <a:pPr marL="342900" indent="-342900">
              <a:buAutoNum type="arabicParenR"/>
            </a:pPr>
            <a:r>
              <a:rPr lang="en-US" dirty="0"/>
              <a:t>Spectra visualization using </a:t>
            </a:r>
            <a:r>
              <a:rPr lang="en-US" dirty="0" err="1"/>
              <a:t>JspectraViewer</a:t>
            </a:r>
            <a:endParaRPr lang="en-US" dirty="0"/>
          </a:p>
          <a:p>
            <a:pPr marL="342900" indent="-342900">
              <a:buAutoNum type="arabicParenR"/>
            </a:pPr>
            <a:r>
              <a:rPr lang="en-US" dirty="0"/>
              <a:t>Interactive Structure View – </a:t>
            </a:r>
            <a:r>
              <a:rPr lang="en-US" dirty="0" err="1"/>
              <a:t>Jsmol</a:t>
            </a:r>
            <a:endParaRPr lang="en-US" dirty="0"/>
          </a:p>
          <a:p>
            <a:pPr marL="342900" indent="-342900">
              <a:buAutoNum type="arabicParenR"/>
            </a:pPr>
            <a:r>
              <a:rPr lang="en-US" dirty="0"/>
              <a:t>Interactive Assignment Table</a:t>
            </a:r>
          </a:p>
          <a:p>
            <a:pPr marL="342900" indent="-342900">
              <a:buAutoNum type="arabicParenR"/>
            </a:pPr>
            <a:r>
              <a:rPr lang="en-US" dirty="0"/>
              <a:t>Experimental Conditions</a:t>
            </a:r>
          </a:p>
          <a:p>
            <a:pPr marL="342900" indent="-342900">
              <a:buAutoNum type="arabicParenR"/>
            </a:pPr>
            <a:r>
              <a:rPr lang="en-US" dirty="0"/>
              <a:t>Documentation – Download Files</a:t>
            </a:r>
          </a:p>
          <a:p>
            <a:pPr marL="342900" indent="-342900">
              <a:buAutoNum type="arabicParenR"/>
            </a:pPr>
            <a:r>
              <a:rPr lang="en-US" dirty="0"/>
              <a:t>References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A7DAAB-B1D2-348D-B9CB-E151903F2A6D}"/>
              </a:ext>
            </a:extLst>
          </p:cNvPr>
          <p:cNvSpPr txBox="1"/>
          <p:nvPr/>
        </p:nvSpPr>
        <p:spPr>
          <a:xfrm>
            <a:off x="1184405" y="2852339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752FC4-5173-E02C-A769-406F2839F6F8}"/>
              </a:ext>
            </a:extLst>
          </p:cNvPr>
          <p:cNvSpPr txBox="1"/>
          <p:nvPr/>
        </p:nvSpPr>
        <p:spPr>
          <a:xfrm>
            <a:off x="4181944" y="3006385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C49994-B277-86E5-FAEC-126F6DB3C8C1}"/>
              </a:ext>
            </a:extLst>
          </p:cNvPr>
          <p:cNvSpPr txBox="1"/>
          <p:nvPr/>
        </p:nvSpPr>
        <p:spPr>
          <a:xfrm>
            <a:off x="8286491" y="2966478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E3620C-1A10-4420-1CCB-EC66DD0F0CF4}"/>
              </a:ext>
            </a:extLst>
          </p:cNvPr>
          <p:cNvSpPr txBox="1"/>
          <p:nvPr/>
        </p:nvSpPr>
        <p:spPr>
          <a:xfrm>
            <a:off x="6876451" y="3694465"/>
            <a:ext cx="262451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4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4C42559-90B4-967C-32F0-D1E6C744E333}"/>
              </a:ext>
            </a:extLst>
          </p:cNvPr>
          <p:cNvCxnSpPr>
            <a:cxnSpLocks/>
          </p:cNvCxnSpPr>
          <p:nvPr/>
        </p:nvCxnSpPr>
        <p:spPr>
          <a:xfrm>
            <a:off x="1393994" y="3089588"/>
            <a:ext cx="66165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73DDB79-68D6-14D3-8E88-B460FE81566A}"/>
              </a:ext>
            </a:extLst>
          </p:cNvPr>
          <p:cNvCxnSpPr>
            <a:cxnSpLocks/>
          </p:cNvCxnSpPr>
          <p:nvPr/>
        </p:nvCxnSpPr>
        <p:spPr>
          <a:xfrm flipH="1">
            <a:off x="5889495" y="3006385"/>
            <a:ext cx="239699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EAC591C-9A4A-64E8-4CED-75FBD9493D6B}"/>
              </a:ext>
            </a:extLst>
          </p:cNvPr>
          <p:cNvCxnSpPr>
            <a:cxnSpLocks/>
          </p:cNvCxnSpPr>
          <p:nvPr/>
        </p:nvCxnSpPr>
        <p:spPr>
          <a:xfrm flipH="1">
            <a:off x="4752675" y="3827684"/>
            <a:ext cx="208855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5B20120-3A83-FD75-0B2F-9848600F29C8}"/>
              </a:ext>
            </a:extLst>
          </p:cNvPr>
          <p:cNvSpPr txBox="1"/>
          <p:nvPr/>
        </p:nvSpPr>
        <p:spPr>
          <a:xfrm>
            <a:off x="6317001" y="4493364"/>
            <a:ext cx="262451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DC5880-DFB4-7F0A-6A61-82F141D1BC35}"/>
              </a:ext>
            </a:extLst>
          </p:cNvPr>
          <p:cNvSpPr txBox="1"/>
          <p:nvPr/>
        </p:nvSpPr>
        <p:spPr>
          <a:xfrm>
            <a:off x="8782421" y="5243629"/>
            <a:ext cx="262451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4742394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41350" y="264276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III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1;p3">
            <a:extLst>
              <a:ext uri="{FF2B5EF4-FFF2-40B4-BE49-F238E27FC236}">
                <a16:creationId xmlns:a16="http://schemas.microsoft.com/office/drawing/2014/main" id="{107E6BD4-0FD4-F95E-9318-D563D55D581E}"/>
              </a:ext>
            </a:extLst>
          </p:cNvPr>
          <p:cNvSpPr/>
          <p:nvPr/>
        </p:nvSpPr>
        <p:spPr>
          <a:xfrm>
            <a:off x="3397137" y="1305543"/>
            <a:ext cx="2067930" cy="18400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3463F7C5-3F6E-27BB-BFAA-6B2F84E347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44" y="993488"/>
            <a:ext cx="8661300" cy="42239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9662152-3722-8B7B-3836-6EA7ABAC03CE}"/>
              </a:ext>
            </a:extLst>
          </p:cNvPr>
          <p:cNvSpPr txBox="1"/>
          <p:nvPr/>
        </p:nvSpPr>
        <p:spPr>
          <a:xfrm>
            <a:off x="6421743" y="2192612"/>
            <a:ext cx="2322701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Instructions:</a:t>
            </a:r>
          </a:p>
          <a:p>
            <a:endParaRPr lang="en-US" b="1" dirty="0"/>
          </a:p>
          <a:p>
            <a:r>
              <a:rPr lang="en-US" dirty="0"/>
              <a:t>a) Click on the Search drop down</a:t>
            </a:r>
          </a:p>
          <a:p>
            <a:endParaRPr lang="en-US" dirty="0"/>
          </a:p>
          <a:p>
            <a:r>
              <a:rPr lang="en-US" dirty="0"/>
              <a:t>b) Select NMR search</a:t>
            </a:r>
          </a:p>
          <a:p>
            <a:r>
              <a:rPr lang="en-US" dirty="0"/>
              <a:t>Search page appears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c) Click on “Search Type”</a:t>
            </a:r>
          </a:p>
          <a:p>
            <a:r>
              <a:rPr lang="en-US" dirty="0"/>
              <a:t>Select “Partial”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732E71-655D-12B7-62E2-6F3E86F818DB}"/>
              </a:ext>
            </a:extLst>
          </p:cNvPr>
          <p:cNvSpPr txBox="1"/>
          <p:nvPr/>
        </p:nvSpPr>
        <p:spPr>
          <a:xfrm>
            <a:off x="5354625" y="1331266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3150D7-06EA-DEF1-5077-8299D631C38C}"/>
              </a:ext>
            </a:extLst>
          </p:cNvPr>
          <p:cNvSpPr txBox="1"/>
          <p:nvPr/>
        </p:nvSpPr>
        <p:spPr>
          <a:xfrm>
            <a:off x="6018451" y="1641274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C0C08E-59DB-E731-F1C2-E35CAB580BBF}"/>
              </a:ext>
            </a:extLst>
          </p:cNvPr>
          <p:cNvSpPr txBox="1"/>
          <p:nvPr/>
        </p:nvSpPr>
        <p:spPr>
          <a:xfrm>
            <a:off x="5072530" y="4723568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9510654B-6979-65B6-EBDC-771EF05F24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3349" y="1021603"/>
            <a:ext cx="2050021" cy="7112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Google Shape;81;p3">
            <a:extLst>
              <a:ext uri="{FF2B5EF4-FFF2-40B4-BE49-F238E27FC236}">
                <a16:creationId xmlns:a16="http://schemas.microsoft.com/office/drawing/2014/main" id="{A7EBA111-621E-B25C-C5F9-5A7CCE3B5390}"/>
              </a:ext>
            </a:extLst>
          </p:cNvPr>
          <p:cNvSpPr/>
          <p:nvPr/>
        </p:nvSpPr>
        <p:spPr>
          <a:xfrm>
            <a:off x="3200490" y="1538144"/>
            <a:ext cx="2067930" cy="184007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30507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-584201" y="-133883"/>
            <a:ext cx="9855201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III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8024257" y="81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93814685-D11B-34EF-969D-39DD63542D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030" b="4606"/>
          <a:stretch/>
        </p:blipFill>
        <p:spPr>
          <a:xfrm>
            <a:off x="1" y="863333"/>
            <a:ext cx="3962399" cy="25764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46B9515C-F0B0-701D-8CF5-AAED2E0990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8395" y="2585770"/>
            <a:ext cx="5427004" cy="31210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0787C47-EC9C-55D9-9507-8EEAAAEF7B8B}"/>
              </a:ext>
            </a:extLst>
          </p:cNvPr>
          <p:cNvSpPr txBox="1"/>
          <p:nvPr/>
        </p:nvSpPr>
        <p:spPr>
          <a:xfrm>
            <a:off x="4240077" y="922489"/>
            <a:ext cx="4832246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Instructions: Searching Strychnine </a:t>
            </a:r>
          </a:p>
          <a:p>
            <a:endParaRPr lang="en-US" b="1" dirty="0"/>
          </a:p>
          <a:p>
            <a:r>
              <a:rPr lang="en-US" dirty="0"/>
              <a:t>1) Click on the “Search Type” </a:t>
            </a:r>
            <a:r>
              <a:rPr lang="en-US" dirty="0">
                <a:sym typeface="Wingdings" pitchFamily="2" charset="2"/>
              </a:rPr>
              <a:t> Mixture</a:t>
            </a:r>
            <a:endParaRPr lang="en-US" dirty="0"/>
          </a:p>
          <a:p>
            <a:r>
              <a:rPr lang="en-US" dirty="0"/>
              <a:t>2) Select Spectra Library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 1H NMR</a:t>
            </a:r>
          </a:p>
          <a:p>
            <a:r>
              <a:rPr lang="en-US" dirty="0"/>
              <a:t>3) Click on “Spectra Type”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Experimental</a:t>
            </a:r>
          </a:p>
          <a:p>
            <a:r>
              <a:rPr lang="en-US" dirty="0"/>
              <a:t>4) Click on Frequency – choose 400 MHz)</a:t>
            </a:r>
          </a:p>
          <a:p>
            <a:r>
              <a:rPr lang="en-US" dirty="0"/>
              <a:t>5) Click on Search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0793E0-DA89-9B47-8245-72A2A2B54049}"/>
              </a:ext>
            </a:extLst>
          </p:cNvPr>
          <p:cNvSpPr txBox="1"/>
          <p:nvPr/>
        </p:nvSpPr>
        <p:spPr>
          <a:xfrm>
            <a:off x="2111375" y="964691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062640-BA35-D5AC-5154-6830BA68DA5E}"/>
              </a:ext>
            </a:extLst>
          </p:cNvPr>
          <p:cNvSpPr txBox="1"/>
          <p:nvPr/>
        </p:nvSpPr>
        <p:spPr>
          <a:xfrm>
            <a:off x="1917748" y="1277523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6B0F22-E0D9-C76A-2F66-F43F2BCA35B9}"/>
              </a:ext>
            </a:extLst>
          </p:cNvPr>
          <p:cNvSpPr txBox="1"/>
          <p:nvPr/>
        </p:nvSpPr>
        <p:spPr>
          <a:xfrm>
            <a:off x="1784399" y="1599292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2C29BA-40EF-1DE5-464A-21571615487B}"/>
              </a:ext>
            </a:extLst>
          </p:cNvPr>
          <p:cNvSpPr txBox="1"/>
          <p:nvPr/>
        </p:nvSpPr>
        <p:spPr>
          <a:xfrm>
            <a:off x="1684253" y="1991617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4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2159C5D-8A66-8AC8-D9FF-19ED7A1B69FB}"/>
              </a:ext>
            </a:extLst>
          </p:cNvPr>
          <p:cNvCxnSpPr>
            <a:cxnSpLocks/>
          </p:cNvCxnSpPr>
          <p:nvPr/>
        </p:nvCxnSpPr>
        <p:spPr>
          <a:xfrm flipV="1">
            <a:off x="1549400" y="3477163"/>
            <a:ext cx="2413000" cy="35163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25EA5C3-639B-78F8-C23F-D5636F34BBA4}"/>
              </a:ext>
            </a:extLst>
          </p:cNvPr>
          <p:cNvSpPr txBox="1"/>
          <p:nvPr/>
        </p:nvSpPr>
        <p:spPr>
          <a:xfrm>
            <a:off x="141103" y="3596427"/>
            <a:ext cx="3496139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Search Results</a:t>
            </a:r>
          </a:p>
          <a:p>
            <a:r>
              <a:rPr lang="en-US" dirty="0"/>
              <a:t>a) NP-ID, Structure , Mol Wt. Score, Spectrum</a:t>
            </a:r>
          </a:p>
          <a:p>
            <a:r>
              <a:rPr lang="en-US" dirty="0"/>
              <a:t>b) Users can click on the “Green Button”</a:t>
            </a:r>
          </a:p>
          <a:p>
            <a:r>
              <a:rPr lang="en-US" dirty="0"/>
              <a:t>View the NP-Card</a:t>
            </a:r>
          </a:p>
          <a:p>
            <a:r>
              <a:rPr lang="en-US" dirty="0"/>
              <a:t>c) To view Users can click under “Spectrum”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9AB146-1352-3DA5-69FB-FDFE8EA57FCB}"/>
              </a:ext>
            </a:extLst>
          </p:cNvPr>
          <p:cNvSpPr txBox="1"/>
          <p:nvPr/>
        </p:nvSpPr>
        <p:spPr>
          <a:xfrm>
            <a:off x="3241169" y="3168384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249172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6;p4">
            <a:extLst>
              <a:ext uri="{FF2B5EF4-FFF2-40B4-BE49-F238E27FC236}">
                <a16:creationId xmlns:a16="http://schemas.microsoft.com/office/drawing/2014/main" id="{BD4ABEFB-8E3F-04B4-894B-20FE0FCBDFD1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87;p4">
            <a:extLst>
              <a:ext uri="{FF2B5EF4-FFF2-40B4-BE49-F238E27FC236}">
                <a16:creationId xmlns:a16="http://schemas.microsoft.com/office/drawing/2014/main" id="{7332E9C4-A24D-2792-B343-B466EE1F54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14300" y="-131035"/>
            <a:ext cx="92697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III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pic>
        <p:nvPicPr>
          <p:cNvPr id="6" name="Google Shape;89;p4">
            <a:extLst>
              <a:ext uri="{FF2B5EF4-FFF2-40B4-BE49-F238E27FC236}">
                <a16:creationId xmlns:a16="http://schemas.microsoft.com/office/drawing/2014/main" id="{253B4730-DDA2-EB3E-C150-8D26B89D2BB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Google Shape;90;p4">
            <a:extLst>
              <a:ext uri="{FF2B5EF4-FFF2-40B4-BE49-F238E27FC236}">
                <a16:creationId xmlns:a16="http://schemas.microsoft.com/office/drawing/2014/main" id="{81F162D0-6033-D28D-36A6-F8F30AD25F3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62708"/>
          <a:stretch/>
        </p:blipFill>
        <p:spPr>
          <a:xfrm>
            <a:off x="8028991" y="-6115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286DE2A5-4B28-CC1A-674A-0FC7867B2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" y="973082"/>
            <a:ext cx="4089399" cy="25612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E1FF8C43-2FEE-E62B-12A9-A2670FF8B8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1824" y="2338518"/>
            <a:ext cx="5853576" cy="33833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7BFDA50-0677-5D08-CB30-36203716ACA1}"/>
              </a:ext>
            </a:extLst>
          </p:cNvPr>
          <p:cNvSpPr txBox="1"/>
          <p:nvPr/>
        </p:nvSpPr>
        <p:spPr>
          <a:xfrm>
            <a:off x="4212626" y="1071025"/>
            <a:ext cx="4832246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Results</a:t>
            </a:r>
          </a:p>
          <a:p>
            <a:pPr marL="342900" indent="-342900">
              <a:buAutoNum type="arabicParenR"/>
            </a:pPr>
            <a:r>
              <a:rPr lang="en-US" b="1" dirty="0"/>
              <a:t>Spectra visualization using </a:t>
            </a:r>
            <a:r>
              <a:rPr lang="en-US" b="1" dirty="0" err="1"/>
              <a:t>JSpectraViewer</a:t>
            </a:r>
            <a:endParaRPr lang="en-US" b="1" dirty="0"/>
          </a:p>
          <a:p>
            <a:pPr marL="342900" indent="-342900">
              <a:buAutoNum type="arabicParenR"/>
            </a:pPr>
            <a:r>
              <a:rPr lang="en-US" b="1" dirty="0"/>
              <a:t>Interactive Structure View – </a:t>
            </a:r>
            <a:r>
              <a:rPr lang="en-US" b="1" dirty="0" err="1"/>
              <a:t>Jsmol</a:t>
            </a:r>
            <a:endParaRPr lang="en-US" b="1" dirty="0"/>
          </a:p>
          <a:p>
            <a:pPr marL="342900" indent="-342900">
              <a:buAutoNum type="arabicParenR"/>
            </a:pPr>
            <a:r>
              <a:rPr lang="en-US" b="1" dirty="0"/>
              <a:t>Interactive Assignment Table</a:t>
            </a:r>
          </a:p>
          <a:p>
            <a:pPr marL="342900" indent="-342900">
              <a:buAutoNum type="arabicParenR"/>
            </a:pPr>
            <a:r>
              <a:rPr lang="en-US" b="1" dirty="0"/>
              <a:t>Experimental Conditions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A74AC8-7384-19B7-5224-C8B985EE0C92}"/>
              </a:ext>
            </a:extLst>
          </p:cNvPr>
          <p:cNvSpPr txBox="1"/>
          <p:nvPr/>
        </p:nvSpPr>
        <p:spPr>
          <a:xfrm>
            <a:off x="299522" y="3716735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801EE8-DA39-F46A-BA2C-F93FEA615C02}"/>
              </a:ext>
            </a:extLst>
          </p:cNvPr>
          <p:cNvSpPr txBox="1"/>
          <p:nvPr/>
        </p:nvSpPr>
        <p:spPr>
          <a:xfrm>
            <a:off x="3492548" y="4144509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003A64-ACE0-E46D-4EBF-A943C9DFF49F}"/>
              </a:ext>
            </a:extLst>
          </p:cNvPr>
          <p:cNvSpPr txBox="1"/>
          <p:nvPr/>
        </p:nvSpPr>
        <p:spPr>
          <a:xfrm>
            <a:off x="4107851" y="4665549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32FC82-8929-D041-7004-3EC81EB171EE}"/>
              </a:ext>
            </a:extLst>
          </p:cNvPr>
          <p:cNvSpPr txBox="1"/>
          <p:nvPr/>
        </p:nvSpPr>
        <p:spPr>
          <a:xfrm>
            <a:off x="6929353" y="5264327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4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004251C-1F46-472A-8AC9-B187C4BC7D51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404297" y="3187700"/>
            <a:ext cx="0" cy="5290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5C5E754-4C33-F13F-9FD4-71E3827E58FA}"/>
              </a:ext>
            </a:extLst>
          </p:cNvPr>
          <p:cNvCxnSpPr>
            <a:cxnSpLocks/>
          </p:cNvCxnSpPr>
          <p:nvPr/>
        </p:nvCxnSpPr>
        <p:spPr>
          <a:xfrm flipV="1">
            <a:off x="3528545" y="3615474"/>
            <a:ext cx="0" cy="5290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B63E22F-0661-8DA7-8035-3968B0CC7406}"/>
              </a:ext>
            </a:extLst>
          </p:cNvPr>
          <p:cNvCxnSpPr>
            <a:cxnSpLocks/>
          </p:cNvCxnSpPr>
          <p:nvPr/>
        </p:nvCxnSpPr>
        <p:spPr>
          <a:xfrm>
            <a:off x="4328045" y="4673544"/>
            <a:ext cx="434455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7B983E6-3365-1DD6-A13F-E5A22F82097D}"/>
              </a:ext>
            </a:extLst>
          </p:cNvPr>
          <p:cNvCxnSpPr>
            <a:cxnSpLocks/>
          </p:cNvCxnSpPr>
          <p:nvPr/>
        </p:nvCxnSpPr>
        <p:spPr>
          <a:xfrm flipH="1">
            <a:off x="6477000" y="5359344"/>
            <a:ext cx="45235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7890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87;p4">
            <a:extLst>
              <a:ext uri="{FF2B5EF4-FFF2-40B4-BE49-F238E27FC236}">
                <a16:creationId xmlns:a16="http://schemas.microsoft.com/office/drawing/2014/main" id="{8EE19C6A-F1BA-0C14-DF95-CDD277FFAC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8600" y="-22281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IV</a:t>
            </a:r>
            <a:br>
              <a:rPr lang="en-US" sz="3200" b="1" dirty="0"/>
            </a:br>
            <a:r>
              <a:rPr lang="en-US" sz="3200" b="1" dirty="0"/>
              <a:t>Mass Constraints</a:t>
            </a:r>
            <a:endParaRPr sz="3200" b="1" dirty="0"/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1130B8C7-2ABA-0EC5-AAA1-1F9CE0AA8A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24" y="1206066"/>
            <a:ext cx="6486510" cy="38072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48736D-57A2-837F-9CEB-6B7B9F7D28C2}"/>
              </a:ext>
            </a:extLst>
          </p:cNvPr>
          <p:cNvSpPr txBox="1"/>
          <p:nvPr/>
        </p:nvSpPr>
        <p:spPr>
          <a:xfrm>
            <a:off x="3355286" y="1584353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F2BA80-525B-591E-21F0-7005A0BC4474}"/>
              </a:ext>
            </a:extLst>
          </p:cNvPr>
          <p:cNvSpPr txBox="1"/>
          <p:nvPr/>
        </p:nvSpPr>
        <p:spPr>
          <a:xfrm>
            <a:off x="3161659" y="1897185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233CCD-D018-5A48-AC90-BB436A97088A}"/>
              </a:ext>
            </a:extLst>
          </p:cNvPr>
          <p:cNvSpPr txBox="1"/>
          <p:nvPr/>
        </p:nvSpPr>
        <p:spPr>
          <a:xfrm>
            <a:off x="2952110" y="2360667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187354-EA77-F7C6-6D53-8343C58D5A37}"/>
              </a:ext>
            </a:extLst>
          </p:cNvPr>
          <p:cNvSpPr txBox="1"/>
          <p:nvPr/>
        </p:nvSpPr>
        <p:spPr>
          <a:xfrm>
            <a:off x="2930349" y="2890047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9F687F-7D14-CE87-6847-4E836BF0C2FC}"/>
              </a:ext>
            </a:extLst>
          </p:cNvPr>
          <p:cNvSpPr txBox="1"/>
          <p:nvPr/>
        </p:nvSpPr>
        <p:spPr>
          <a:xfrm>
            <a:off x="3106355" y="3292348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6036CC-F587-EAB0-5C5A-B609253848A1}"/>
              </a:ext>
            </a:extLst>
          </p:cNvPr>
          <p:cNvSpPr txBox="1"/>
          <p:nvPr/>
        </p:nvSpPr>
        <p:spPr>
          <a:xfrm>
            <a:off x="5405607" y="4094104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7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97CCC30-9D57-D983-A5A3-B1F63D172934}"/>
              </a:ext>
            </a:extLst>
          </p:cNvPr>
          <p:cNvCxnSpPr>
            <a:stCxn id="10" idx="2"/>
          </p:cNvCxnSpPr>
          <p:nvPr/>
        </p:nvCxnSpPr>
        <p:spPr>
          <a:xfrm>
            <a:off x="5510382" y="4340325"/>
            <a:ext cx="2522" cy="2184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F19BA20-0267-6311-7E2D-17A49900CC49}"/>
              </a:ext>
            </a:extLst>
          </p:cNvPr>
          <p:cNvSpPr txBox="1"/>
          <p:nvPr/>
        </p:nvSpPr>
        <p:spPr>
          <a:xfrm>
            <a:off x="6499277" y="1509277"/>
            <a:ext cx="2644723" cy="3108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Instructions: Searching with Mass Constraints</a:t>
            </a:r>
            <a:endParaRPr lang="en-US" dirty="0"/>
          </a:p>
          <a:p>
            <a:r>
              <a:rPr lang="en-US" dirty="0"/>
              <a:t>1) Insert Chemical Peaks</a:t>
            </a:r>
          </a:p>
          <a:p>
            <a:r>
              <a:rPr lang="en-US" dirty="0"/>
              <a:t>2) Click on the “Search Type” </a:t>
            </a:r>
            <a:r>
              <a:rPr lang="en-US" dirty="0">
                <a:sym typeface="Wingdings" pitchFamily="2" charset="2"/>
              </a:rPr>
              <a:t>Partial</a:t>
            </a:r>
            <a:endParaRPr lang="en-US" dirty="0"/>
          </a:p>
          <a:p>
            <a:r>
              <a:rPr lang="en-US" dirty="0"/>
              <a:t>3) Select Spectra Library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 1H NMR</a:t>
            </a:r>
          </a:p>
          <a:p>
            <a:r>
              <a:rPr lang="en-US" dirty="0"/>
              <a:t>4) Click on “Spectra Type”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Experimental</a:t>
            </a:r>
          </a:p>
          <a:p>
            <a:r>
              <a:rPr lang="en-US" dirty="0"/>
              <a:t>5) Click on Frequency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choose 500 MHz</a:t>
            </a:r>
          </a:p>
          <a:p>
            <a:r>
              <a:rPr lang="en-US" dirty="0"/>
              <a:t>6) Adjust Mass Range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50 – 100</a:t>
            </a:r>
          </a:p>
          <a:p>
            <a:r>
              <a:rPr lang="en-US" dirty="0"/>
              <a:t>7) Click Search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B8211F-58E3-64C3-AE07-827E97F1814C}"/>
              </a:ext>
            </a:extLst>
          </p:cNvPr>
          <p:cNvSpPr txBox="1"/>
          <p:nvPr/>
        </p:nvSpPr>
        <p:spPr>
          <a:xfrm>
            <a:off x="784908" y="1830574"/>
            <a:ext cx="20954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1</a:t>
            </a:r>
          </a:p>
        </p:txBody>
      </p:sp>
      <p:sp>
        <p:nvSpPr>
          <p:cNvPr id="2" name="Google Shape;81;p3">
            <a:extLst>
              <a:ext uri="{FF2B5EF4-FFF2-40B4-BE49-F238E27FC236}">
                <a16:creationId xmlns:a16="http://schemas.microsoft.com/office/drawing/2014/main" id="{CC4A72D9-E2F7-61D1-7A88-7911D43B21CB}"/>
              </a:ext>
            </a:extLst>
          </p:cNvPr>
          <p:cNvSpPr/>
          <p:nvPr/>
        </p:nvSpPr>
        <p:spPr>
          <a:xfrm>
            <a:off x="3901278" y="3138971"/>
            <a:ext cx="2067930" cy="404299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8634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87;p4">
            <a:extLst>
              <a:ext uri="{FF2B5EF4-FFF2-40B4-BE49-F238E27FC236}">
                <a16:creationId xmlns:a16="http://schemas.microsoft.com/office/drawing/2014/main" id="{8EE19C6A-F1BA-0C14-DF95-CDD277FFAC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8600" y="-9421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IV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F4FC3CAD-5AE9-7ED0-EC0A-D3B9BEA7FB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294637"/>
            <a:ext cx="8052364" cy="23111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28CDC2-E14D-D7FC-7813-38450569A485}"/>
              </a:ext>
            </a:extLst>
          </p:cNvPr>
          <p:cNvSpPr txBox="1"/>
          <p:nvPr/>
        </p:nvSpPr>
        <p:spPr>
          <a:xfrm>
            <a:off x="2355494" y="3859248"/>
            <a:ext cx="4177509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Search Results</a:t>
            </a:r>
          </a:p>
          <a:p>
            <a:r>
              <a:rPr lang="en-US" dirty="0"/>
              <a:t>a) NP-ID</a:t>
            </a:r>
            <a:r>
              <a:rPr lang="en-US"/>
              <a:t>, Structure, </a:t>
            </a:r>
            <a:r>
              <a:rPr lang="en-US" dirty="0"/>
              <a:t>Mol Wt. Score, Spectrum</a:t>
            </a:r>
          </a:p>
          <a:p>
            <a:r>
              <a:rPr lang="en-US" dirty="0"/>
              <a:t>b) Users can click on the “Green Button”</a:t>
            </a:r>
          </a:p>
          <a:p>
            <a:r>
              <a:rPr lang="en-US" dirty="0"/>
              <a:t>View the NP-Card</a:t>
            </a:r>
          </a:p>
          <a:p>
            <a:r>
              <a:rPr lang="en-US" dirty="0"/>
              <a:t>c) To view Users can click under “Spectrum”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3482EA3-4D1E-0347-4B18-12F7FA465B30}"/>
              </a:ext>
            </a:extLst>
          </p:cNvPr>
          <p:cNvCxnSpPr/>
          <p:nvPr/>
        </p:nvCxnSpPr>
        <p:spPr>
          <a:xfrm flipV="1">
            <a:off x="4254782" y="3393195"/>
            <a:ext cx="0" cy="45381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oogle Shape;81;p3">
            <a:extLst>
              <a:ext uri="{FF2B5EF4-FFF2-40B4-BE49-F238E27FC236}">
                <a16:creationId xmlns:a16="http://schemas.microsoft.com/office/drawing/2014/main" id="{91DACDC8-60C8-B20F-DEF3-ACB84477C146}"/>
              </a:ext>
            </a:extLst>
          </p:cNvPr>
          <p:cNvSpPr/>
          <p:nvPr/>
        </p:nvSpPr>
        <p:spPr>
          <a:xfrm>
            <a:off x="2061460" y="1818110"/>
            <a:ext cx="1618173" cy="525484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45820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87;p4">
            <a:extLst>
              <a:ext uri="{FF2B5EF4-FFF2-40B4-BE49-F238E27FC236}">
                <a16:creationId xmlns:a16="http://schemas.microsoft.com/office/drawing/2014/main" id="{8EE19C6A-F1BA-0C14-DF95-CDD277FFAC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1350" y="-91964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NMR Search Part IV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4CD88287-1E31-537B-E54B-0858C95FA3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01" y="970983"/>
            <a:ext cx="5183436" cy="27425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D56B61EF-7915-0742-2063-1850FE2B81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0824" y="2937438"/>
            <a:ext cx="5993176" cy="27928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87E0E9-D67E-6821-9B18-38E0A9DF04FB}"/>
              </a:ext>
            </a:extLst>
          </p:cNvPr>
          <p:cNvSpPr txBox="1"/>
          <p:nvPr/>
        </p:nvSpPr>
        <p:spPr>
          <a:xfrm>
            <a:off x="125525" y="3685464"/>
            <a:ext cx="3388931" cy="16004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Results</a:t>
            </a:r>
          </a:p>
          <a:p>
            <a:pPr marL="342900" indent="-342900">
              <a:buAutoNum type="arabicParenR"/>
            </a:pPr>
            <a:r>
              <a:rPr lang="en-US" sz="1200" dirty="0"/>
              <a:t>Spectra visualization using </a:t>
            </a:r>
            <a:r>
              <a:rPr lang="en-US" sz="1200" dirty="0" err="1"/>
              <a:t>JspectraViewer</a:t>
            </a:r>
            <a:endParaRPr lang="en-US" sz="1200" dirty="0"/>
          </a:p>
          <a:p>
            <a:pPr marL="342900" indent="-342900">
              <a:buAutoNum type="arabicParenR"/>
            </a:pPr>
            <a:r>
              <a:rPr lang="en-US" sz="1200" dirty="0"/>
              <a:t>Interactive Structure View – </a:t>
            </a:r>
            <a:r>
              <a:rPr lang="en-US" sz="1200" dirty="0" err="1"/>
              <a:t>Jsmol</a:t>
            </a:r>
            <a:endParaRPr lang="en-US" sz="1200" dirty="0"/>
          </a:p>
          <a:p>
            <a:pPr marL="342900" indent="-342900">
              <a:buAutoNum type="arabicParenR"/>
            </a:pPr>
            <a:r>
              <a:rPr lang="en-US" sz="1200" dirty="0"/>
              <a:t>Interactive Assignment Table</a:t>
            </a:r>
          </a:p>
          <a:p>
            <a:pPr marL="342900" indent="-342900">
              <a:buAutoNum type="arabicParenR"/>
            </a:pPr>
            <a:r>
              <a:rPr lang="en-US" sz="1200" dirty="0"/>
              <a:t>Experimental Conditions</a:t>
            </a:r>
          </a:p>
          <a:p>
            <a:pPr marL="342900" indent="-342900">
              <a:buAutoNum type="arabicParenR"/>
            </a:pPr>
            <a:r>
              <a:rPr lang="en-US" sz="1200" dirty="0"/>
              <a:t>Documentation – Download Files</a:t>
            </a:r>
          </a:p>
          <a:p>
            <a:pPr marL="342900" indent="-342900">
              <a:buAutoNum type="arabicParenR"/>
            </a:pPr>
            <a:r>
              <a:rPr lang="en-US" sz="1200" dirty="0"/>
              <a:t>Reference.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2808B9-744A-0ED1-D5CC-1E80A0B740D0}"/>
              </a:ext>
            </a:extLst>
          </p:cNvPr>
          <p:cNvSpPr txBox="1"/>
          <p:nvPr/>
        </p:nvSpPr>
        <p:spPr>
          <a:xfrm>
            <a:off x="518596" y="1900618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BB00B7-9B41-900E-3830-C0D65AD7CE7F}"/>
              </a:ext>
            </a:extLst>
          </p:cNvPr>
          <p:cNvSpPr txBox="1"/>
          <p:nvPr/>
        </p:nvSpPr>
        <p:spPr>
          <a:xfrm>
            <a:off x="1141968" y="3171978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254403-93C8-77D5-07A5-6C6582C162BC}"/>
              </a:ext>
            </a:extLst>
          </p:cNvPr>
          <p:cNvSpPr txBox="1"/>
          <p:nvPr/>
        </p:nvSpPr>
        <p:spPr>
          <a:xfrm>
            <a:off x="6631677" y="2515313"/>
            <a:ext cx="209549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58FB37-D075-A86C-C92D-DF68CFF9FB18}"/>
              </a:ext>
            </a:extLst>
          </p:cNvPr>
          <p:cNvSpPr txBox="1"/>
          <p:nvPr/>
        </p:nvSpPr>
        <p:spPr>
          <a:xfrm>
            <a:off x="6876451" y="3694465"/>
            <a:ext cx="262451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4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A4E458B-2414-3E06-3AFF-3FC440E317D8}"/>
              </a:ext>
            </a:extLst>
          </p:cNvPr>
          <p:cNvCxnSpPr>
            <a:cxnSpLocks/>
          </p:cNvCxnSpPr>
          <p:nvPr/>
        </p:nvCxnSpPr>
        <p:spPr>
          <a:xfrm flipH="1">
            <a:off x="4234681" y="2555220"/>
            <a:ext cx="239699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47FD5A9-FF9B-B836-D290-227C9253DDB4}"/>
              </a:ext>
            </a:extLst>
          </p:cNvPr>
          <p:cNvCxnSpPr>
            <a:cxnSpLocks/>
          </p:cNvCxnSpPr>
          <p:nvPr/>
        </p:nvCxnSpPr>
        <p:spPr>
          <a:xfrm flipH="1">
            <a:off x="4752675" y="3827684"/>
            <a:ext cx="208855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C6B5F78-5E4A-B13F-6CE1-ECB7A41B327C}"/>
              </a:ext>
            </a:extLst>
          </p:cNvPr>
          <p:cNvSpPr txBox="1"/>
          <p:nvPr/>
        </p:nvSpPr>
        <p:spPr>
          <a:xfrm>
            <a:off x="7007676" y="4520305"/>
            <a:ext cx="262451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9CB2B7-B66B-E32A-135E-7D4E46949078}"/>
              </a:ext>
            </a:extLst>
          </p:cNvPr>
          <p:cNvSpPr txBox="1"/>
          <p:nvPr/>
        </p:nvSpPr>
        <p:spPr>
          <a:xfrm>
            <a:off x="8756024" y="5061765"/>
            <a:ext cx="262451" cy="2462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6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6DA8A64-FE12-123A-B48E-B30802F42246}"/>
              </a:ext>
            </a:extLst>
          </p:cNvPr>
          <p:cNvCxnSpPr>
            <a:cxnSpLocks/>
          </p:cNvCxnSpPr>
          <p:nvPr/>
        </p:nvCxnSpPr>
        <p:spPr>
          <a:xfrm>
            <a:off x="728145" y="2023728"/>
            <a:ext cx="96845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01042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31176E-995C-84D4-E1D3-A7886297F6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66" y="2980847"/>
            <a:ext cx="8520600" cy="920564"/>
          </a:xfrm>
        </p:spPr>
        <p:txBody>
          <a:bodyPr>
            <a:normAutofit fontScale="90000"/>
          </a:bodyPr>
          <a:lstStyle/>
          <a:p>
            <a:r>
              <a:rPr lang="en-US" dirty="0"/>
              <a:t>Give It A Try Yourself!</a:t>
            </a:r>
          </a:p>
        </p:txBody>
      </p:sp>
      <p:sp>
        <p:nvSpPr>
          <p:cNvPr id="2" name="Google Shape;86;p4">
            <a:extLst>
              <a:ext uri="{FF2B5EF4-FFF2-40B4-BE49-F238E27FC236}">
                <a16:creationId xmlns:a16="http://schemas.microsoft.com/office/drawing/2014/main" id="{AD0FF761-54D1-1D8B-2481-C5365CEB7645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89;p4">
            <a:extLst>
              <a:ext uri="{FF2B5EF4-FFF2-40B4-BE49-F238E27FC236}">
                <a16:creationId xmlns:a16="http://schemas.microsoft.com/office/drawing/2014/main" id="{E61D1320-F543-DD4A-8DA2-034CC158C33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017" y="22034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Google Shape;90;p4">
            <a:extLst>
              <a:ext uri="{FF2B5EF4-FFF2-40B4-BE49-F238E27FC236}">
                <a16:creationId xmlns:a16="http://schemas.microsoft.com/office/drawing/2014/main" id="{0352A94C-637E-B0F4-D17C-BC18957CF61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62708"/>
          <a:stretch/>
        </p:blipFill>
        <p:spPr>
          <a:xfrm>
            <a:off x="8029461" y="3858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ause Stock Illustrations – 32,695 Pause Stock Illustrations, Vectors &amp;  Clipart - Dreamstime">
            <a:extLst>
              <a:ext uri="{FF2B5EF4-FFF2-40B4-BE49-F238E27FC236}">
                <a16:creationId xmlns:a16="http://schemas.microsoft.com/office/drawing/2014/main" id="{A91C22B7-A373-E94E-0ADF-EC4573556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622" y="219894"/>
            <a:ext cx="2532349" cy="2532349"/>
          </a:xfrm>
          <a:prstGeom prst="rect">
            <a:avLst/>
          </a:prstGeom>
          <a:noFill/>
          <a:ln w="127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88;p4">
            <a:extLst>
              <a:ext uri="{FF2B5EF4-FFF2-40B4-BE49-F238E27FC236}">
                <a16:creationId xmlns:a16="http://schemas.microsoft.com/office/drawing/2014/main" id="{E539C7D4-6DB3-8181-F0C4-2CF6392F2C30}"/>
              </a:ext>
            </a:extLst>
          </p:cNvPr>
          <p:cNvSpPr txBox="1"/>
          <p:nvPr/>
        </p:nvSpPr>
        <p:spPr>
          <a:xfrm>
            <a:off x="96396" y="4538357"/>
            <a:ext cx="8686800" cy="569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CA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</a:t>
            </a:r>
            <a:r>
              <a:rPr lang="en-CA" sz="25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dev.np-mrd.org</a:t>
            </a:r>
            <a:r>
              <a:rPr lang="en-CA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CCBA147-482F-EA4B-67D5-2D3BA6BA0CAD}"/>
              </a:ext>
            </a:extLst>
          </p:cNvPr>
          <p:cNvCxnSpPr>
            <a:cxnSpLocks/>
          </p:cNvCxnSpPr>
          <p:nvPr/>
        </p:nvCxnSpPr>
        <p:spPr>
          <a:xfrm>
            <a:off x="4241494" y="3763764"/>
            <a:ext cx="0" cy="7531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602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19"/>
          <p:cNvSpPr txBox="1">
            <a:spLocks noGrp="1"/>
          </p:cNvSpPr>
          <p:nvPr>
            <p:ph type="title"/>
          </p:nvPr>
        </p:nvSpPr>
        <p:spPr>
          <a:xfrm>
            <a:off x="1323773" y="239818"/>
            <a:ext cx="6578600" cy="619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88" tIns="38083" rIns="76188" bIns="38083" anchor="ctr" anchorCtr="0">
            <a:noAutofit/>
          </a:bodyPr>
          <a:lstStyle/>
          <a:p>
            <a:pPr algn="ctr">
              <a:buSzPts val="1400"/>
            </a:pPr>
            <a:r>
              <a:rPr lang="en-US" b="1" dirty="0"/>
              <a:t>Machine Learning (ML) vs. Deep Learning</a:t>
            </a:r>
            <a:endParaRPr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5BBDB8-E7DB-63F3-E189-7A78BADC35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796"/>
          <a:stretch/>
        </p:blipFill>
        <p:spPr>
          <a:xfrm>
            <a:off x="1328889" y="1130772"/>
            <a:ext cx="6242050" cy="20900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C7229F-C446-DB31-84A6-44E131437D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683"/>
          <a:stretch/>
        </p:blipFill>
        <p:spPr>
          <a:xfrm>
            <a:off x="2165350" y="3208347"/>
            <a:ext cx="3956050" cy="19949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741D10-3998-01A7-AD95-026CCB130899}"/>
              </a:ext>
            </a:extLst>
          </p:cNvPr>
          <p:cNvSpPr txBox="1"/>
          <p:nvPr/>
        </p:nvSpPr>
        <p:spPr>
          <a:xfrm>
            <a:off x="5181600" y="4584171"/>
            <a:ext cx="506870" cy="271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67" dirty="0"/>
              <a:t>CNN</a:t>
            </a:r>
          </a:p>
        </p:txBody>
      </p:sp>
      <p:sp>
        <p:nvSpPr>
          <p:cNvPr id="8" name="Google Shape;88;p4">
            <a:extLst>
              <a:ext uri="{FF2B5EF4-FFF2-40B4-BE49-F238E27FC236}">
                <a16:creationId xmlns:a16="http://schemas.microsoft.com/office/drawing/2014/main" id="{C069796D-AB88-755C-C879-2FC87FF5319F}"/>
              </a:ext>
            </a:extLst>
          </p:cNvPr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89;p4">
            <a:extLst>
              <a:ext uri="{FF2B5EF4-FFF2-40B4-BE49-F238E27FC236}">
                <a16:creationId xmlns:a16="http://schemas.microsoft.com/office/drawing/2014/main" id="{74B87743-FF5A-302F-E398-D097616EDDE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44854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" name="Google Shape;90;p4">
            <a:extLst>
              <a:ext uri="{FF2B5EF4-FFF2-40B4-BE49-F238E27FC236}">
                <a16:creationId xmlns:a16="http://schemas.microsoft.com/office/drawing/2014/main" id="{C8730CC6-0243-1C12-202B-5D56D033FB28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r="62708"/>
          <a:stretch/>
        </p:blipFill>
        <p:spPr>
          <a:xfrm>
            <a:off x="8024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86;p4">
            <a:extLst>
              <a:ext uri="{FF2B5EF4-FFF2-40B4-BE49-F238E27FC236}">
                <a16:creationId xmlns:a16="http://schemas.microsoft.com/office/drawing/2014/main" id="{6552BAA3-1DBE-E4E2-7201-81F541E24623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7372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1" y="1067604"/>
            <a:ext cx="7691966" cy="3754477"/>
          </a:xfrm>
          <a:prstGeom prst="rect">
            <a:avLst/>
          </a:prstGeom>
        </p:spPr>
      </p:pic>
      <p:sp>
        <p:nvSpPr>
          <p:cNvPr id="30" name="Google Shape;61;p2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Organization</a:t>
            </a:r>
            <a:endParaRPr sz="3200" b="1" dirty="0"/>
          </a:p>
        </p:txBody>
      </p:sp>
    </p:spTree>
    <p:extLst>
      <p:ext uri="{BB962C8B-B14F-4D97-AF65-F5344CB8AC3E}">
        <p14:creationId xmlns:p14="http://schemas.microsoft.com/office/powerpoint/2010/main" val="39234488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F84C66-4BC3-8E48-BD1A-5E6515D24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1591" y="58943"/>
            <a:ext cx="6682666" cy="110637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Machine Learning To Predict </a:t>
            </a:r>
            <a:br>
              <a:rPr lang="en-US" b="1" dirty="0"/>
            </a:br>
            <a:r>
              <a:rPr lang="en-US" b="1" dirty="0"/>
              <a:t>Chemical Shifts</a:t>
            </a:r>
          </a:p>
        </p:txBody>
      </p:sp>
      <p:pic>
        <p:nvPicPr>
          <p:cNvPr id="12" name="Google Shape;89;p4">
            <a:extLst>
              <a:ext uri="{FF2B5EF4-FFF2-40B4-BE49-F238E27FC236}">
                <a16:creationId xmlns:a16="http://schemas.microsoft.com/office/drawing/2014/main" id="{A12F10A2-3C77-44FC-3F56-F76B567DBFA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754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" name="Google Shape;90;p4">
            <a:extLst>
              <a:ext uri="{FF2B5EF4-FFF2-40B4-BE49-F238E27FC236}">
                <a16:creationId xmlns:a16="http://schemas.microsoft.com/office/drawing/2014/main" id="{D6F22FF5-E0DD-EAE2-0477-6D4F22570CC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62708"/>
          <a:stretch/>
        </p:blipFill>
        <p:spPr>
          <a:xfrm>
            <a:off x="8024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86;p4">
            <a:extLst>
              <a:ext uri="{FF2B5EF4-FFF2-40B4-BE49-F238E27FC236}">
                <a16:creationId xmlns:a16="http://schemas.microsoft.com/office/drawing/2014/main" id="{08EB80E3-C962-E2F6-25F9-2A32BD1CA107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7A876DE-7C16-FA56-0D45-391968EB31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591" y="982123"/>
            <a:ext cx="6460818" cy="42456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44946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4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BA06542-1A4B-BE66-93E6-DD16E382C05F}"/>
              </a:ext>
            </a:extLst>
          </p:cNvPr>
          <p:cNvSpPr txBox="1">
            <a:spLocks/>
          </p:cNvSpPr>
          <p:nvPr/>
        </p:nvSpPr>
        <p:spPr>
          <a:xfrm>
            <a:off x="200882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b="1" dirty="0" err="1"/>
              <a:t>NMRPred</a:t>
            </a:r>
            <a:r>
              <a:rPr lang="en-US" b="1" dirty="0"/>
              <a:t> </a:t>
            </a:r>
            <a:r>
              <a:rPr lang="en-US" b="1" baseline="30000" dirty="0"/>
              <a:t>1</a:t>
            </a:r>
            <a:r>
              <a:rPr lang="en-US" b="1" dirty="0"/>
              <a:t>H Performance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C31147-AAEA-FD41-B81B-31FFFF1B178E}"/>
              </a:ext>
            </a:extLst>
          </p:cNvPr>
          <p:cNvSpPr txBox="1"/>
          <p:nvPr/>
        </p:nvSpPr>
        <p:spPr>
          <a:xfrm rot="16200000">
            <a:off x="626641" y="1879303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0FAFF"/>
                </a:highlight>
                <a:uLnTx/>
                <a:uFillTx/>
                <a:latin typeface="Arial"/>
                <a:ea typeface="+mn-ea"/>
                <a:cs typeface="+mn-cs"/>
              </a:rPr>
              <a:t>Predicted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2E10DF7-ABA5-5D25-3658-351E078A8A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48963"/>
              </p:ext>
            </p:extLst>
          </p:nvPr>
        </p:nvGraphicFramePr>
        <p:xfrm>
          <a:off x="1021621" y="3757481"/>
          <a:ext cx="6677975" cy="121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5595">
                  <a:extLst>
                    <a:ext uri="{9D8B030D-6E8A-4147-A177-3AD203B41FA5}">
                      <a16:colId xmlns:a16="http://schemas.microsoft.com/office/drawing/2014/main" val="1865511583"/>
                    </a:ext>
                  </a:extLst>
                </a:gridCol>
                <a:gridCol w="1335595">
                  <a:extLst>
                    <a:ext uri="{9D8B030D-6E8A-4147-A177-3AD203B41FA5}">
                      <a16:colId xmlns:a16="http://schemas.microsoft.com/office/drawing/2014/main" val="3649179696"/>
                    </a:ext>
                  </a:extLst>
                </a:gridCol>
                <a:gridCol w="1335595">
                  <a:extLst>
                    <a:ext uri="{9D8B030D-6E8A-4147-A177-3AD203B41FA5}">
                      <a16:colId xmlns:a16="http://schemas.microsoft.com/office/drawing/2014/main" val="1804724655"/>
                    </a:ext>
                  </a:extLst>
                </a:gridCol>
                <a:gridCol w="1335595">
                  <a:extLst>
                    <a:ext uri="{9D8B030D-6E8A-4147-A177-3AD203B41FA5}">
                      <a16:colId xmlns:a16="http://schemas.microsoft.com/office/drawing/2014/main" val="3648227757"/>
                    </a:ext>
                  </a:extLst>
                </a:gridCol>
                <a:gridCol w="1335595">
                  <a:extLst>
                    <a:ext uri="{9D8B030D-6E8A-4147-A177-3AD203B41FA5}">
                      <a16:colId xmlns:a16="http://schemas.microsoft.com/office/drawing/2014/main" val="3591388233"/>
                    </a:ext>
                  </a:extLst>
                </a:gridCol>
              </a:tblGrid>
              <a:tr h="299999">
                <a:tc gridSpan="5"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Performance on a Test Set of 272 </a:t>
                      </a:r>
                      <a:r>
                        <a:rPr lang="en-US" baseline="30000" dirty="0"/>
                        <a:t>1</a:t>
                      </a:r>
                      <a:r>
                        <a:rPr lang="en-US" dirty="0"/>
                        <a:t>H Shifts (Hold Out Set)</a:t>
                      </a:r>
                    </a:p>
                  </a:txBody>
                  <a:tcPr>
                    <a:solidFill>
                      <a:srgbClr val="35EE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992085"/>
                  </a:ext>
                </a:extLst>
              </a:tr>
              <a:tr h="2999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NMRPred-2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NMRPred-1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MNova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NmrShiftDB2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56578"/>
                  </a:ext>
                </a:extLst>
              </a:tr>
              <a:tr h="299999">
                <a:tc>
                  <a:txBody>
                    <a:bodyPr/>
                    <a:lstStyle/>
                    <a:p>
                      <a:r>
                        <a:rPr lang="en-US" dirty="0"/>
                        <a:t>Correlation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0.994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0.989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0.989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0.979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057422"/>
                  </a:ext>
                </a:extLst>
              </a:tr>
              <a:tr h="299999">
                <a:tc>
                  <a:txBody>
                    <a:bodyPr/>
                    <a:lstStyle/>
                    <a:p>
                      <a:r>
                        <a:rPr lang="en-US" dirty="0"/>
                        <a:t>MAE (ppm)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0.102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0.124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0.154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0.176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40650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9E1F744-4446-F5AC-ACD8-81FC6808D48F}"/>
              </a:ext>
            </a:extLst>
          </p:cNvPr>
          <p:cNvSpPr txBox="1"/>
          <p:nvPr/>
        </p:nvSpPr>
        <p:spPr>
          <a:xfrm>
            <a:off x="3194613" y="6389225"/>
            <a:ext cx="29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 Chemical Shifts in H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</a:t>
            </a:r>
          </a:p>
        </p:txBody>
      </p:sp>
      <p:pic>
        <p:nvPicPr>
          <p:cNvPr id="16" name="Google Shape;153;g22db1995512_1_0">
            <a:extLst>
              <a:ext uri="{FF2B5EF4-FFF2-40B4-BE49-F238E27FC236}">
                <a16:creationId xmlns:a16="http://schemas.microsoft.com/office/drawing/2014/main" id="{E92AF542-550B-EB57-8C14-FB7241560DB0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9697" t="9101" r="6607" b="7404"/>
          <a:stretch/>
        </p:blipFill>
        <p:spPr>
          <a:xfrm>
            <a:off x="1762723" y="574576"/>
            <a:ext cx="4894380" cy="298139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442B80A-3360-A63B-98D1-F0D29202C092}"/>
              </a:ext>
            </a:extLst>
          </p:cNvPr>
          <p:cNvSpPr txBox="1"/>
          <p:nvPr/>
        </p:nvSpPr>
        <p:spPr>
          <a:xfrm>
            <a:off x="3524041" y="3419381"/>
            <a:ext cx="118494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0FAFF"/>
                </a:highlight>
                <a:uLnTx/>
                <a:uFillTx/>
                <a:latin typeface="Arial"/>
                <a:ea typeface="+mn-ea"/>
                <a:cs typeface="+mn-cs"/>
              </a:rPr>
              <a:t>Observed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01663FB-9758-AEB7-C7AA-535BD3479BB3}"/>
              </a:ext>
            </a:extLst>
          </p:cNvPr>
          <p:cNvSpPr/>
          <p:nvPr/>
        </p:nvSpPr>
        <p:spPr>
          <a:xfrm>
            <a:off x="2005893" y="3837779"/>
            <a:ext cx="1691640" cy="118525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2F18984-46D1-FBD9-E675-12CE2D09CC92}"/>
              </a:ext>
            </a:extLst>
          </p:cNvPr>
          <p:cNvSpPr txBox="1"/>
          <p:nvPr/>
        </p:nvSpPr>
        <p:spPr>
          <a:xfrm>
            <a:off x="2008820" y="750467"/>
            <a:ext cx="1774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Random Forest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400+ features</a:t>
            </a:r>
          </a:p>
        </p:txBody>
      </p:sp>
    </p:spTree>
    <p:extLst>
      <p:ext uri="{BB962C8B-B14F-4D97-AF65-F5344CB8AC3E}">
        <p14:creationId xmlns:p14="http://schemas.microsoft.com/office/powerpoint/2010/main" val="8230132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4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9E1F744-4446-F5AC-ACD8-81FC6808D48F}"/>
              </a:ext>
            </a:extLst>
          </p:cNvPr>
          <p:cNvSpPr txBox="1"/>
          <p:nvPr/>
        </p:nvSpPr>
        <p:spPr>
          <a:xfrm>
            <a:off x="3194613" y="6389225"/>
            <a:ext cx="29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 Chemical Shifts in H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804897-8730-7470-7FC3-FBDA18D2F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8820" y="14080"/>
            <a:ext cx="8229600" cy="1143000"/>
          </a:xfrm>
        </p:spPr>
        <p:txBody>
          <a:bodyPr/>
          <a:lstStyle/>
          <a:p>
            <a:r>
              <a:rPr lang="en-US" b="1" dirty="0" err="1"/>
              <a:t>NMRPred</a:t>
            </a:r>
            <a:r>
              <a:rPr lang="en-US" b="1" dirty="0"/>
              <a:t> </a:t>
            </a:r>
            <a:r>
              <a:rPr lang="en-US" b="1" baseline="30000" dirty="0"/>
              <a:t>13</a:t>
            </a:r>
            <a:r>
              <a:rPr lang="en-US" b="1" dirty="0"/>
              <a:t>C Performance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526CF7-E67F-E1B8-9202-7826D02F1C9D}"/>
              </a:ext>
            </a:extLst>
          </p:cNvPr>
          <p:cNvSpPr txBox="1"/>
          <p:nvPr/>
        </p:nvSpPr>
        <p:spPr>
          <a:xfrm>
            <a:off x="3821857" y="3675921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0FAFF"/>
                </a:highlight>
                <a:uLnTx/>
                <a:uFillTx/>
                <a:latin typeface="Arial"/>
                <a:ea typeface="+mn-ea"/>
                <a:cs typeface="+mn-cs"/>
              </a:rPr>
              <a:t>Observed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F72D28-FE12-C8A8-6AC6-BB231963C478}"/>
              </a:ext>
            </a:extLst>
          </p:cNvPr>
          <p:cNvSpPr txBox="1"/>
          <p:nvPr/>
        </p:nvSpPr>
        <p:spPr>
          <a:xfrm rot="16200000">
            <a:off x="1467857" y="2074065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0FAFF"/>
                </a:highlight>
                <a:uLnTx/>
                <a:uFillTx/>
                <a:latin typeface="Arial"/>
                <a:ea typeface="+mn-ea"/>
                <a:cs typeface="+mn-cs"/>
              </a:rPr>
              <a:t>Predicted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54A492-EA6B-1BEF-99A0-FC201E527A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760857"/>
              </p:ext>
            </p:extLst>
          </p:nvPr>
        </p:nvGraphicFramePr>
        <p:xfrm>
          <a:off x="940790" y="4052336"/>
          <a:ext cx="7262420" cy="121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2484">
                  <a:extLst>
                    <a:ext uri="{9D8B030D-6E8A-4147-A177-3AD203B41FA5}">
                      <a16:colId xmlns:a16="http://schemas.microsoft.com/office/drawing/2014/main" val="1865511583"/>
                    </a:ext>
                  </a:extLst>
                </a:gridCol>
                <a:gridCol w="1452484">
                  <a:extLst>
                    <a:ext uri="{9D8B030D-6E8A-4147-A177-3AD203B41FA5}">
                      <a16:colId xmlns:a16="http://schemas.microsoft.com/office/drawing/2014/main" val="2818620211"/>
                    </a:ext>
                  </a:extLst>
                </a:gridCol>
                <a:gridCol w="1452484">
                  <a:extLst>
                    <a:ext uri="{9D8B030D-6E8A-4147-A177-3AD203B41FA5}">
                      <a16:colId xmlns:a16="http://schemas.microsoft.com/office/drawing/2014/main" val="1804724655"/>
                    </a:ext>
                  </a:extLst>
                </a:gridCol>
                <a:gridCol w="1452484">
                  <a:extLst>
                    <a:ext uri="{9D8B030D-6E8A-4147-A177-3AD203B41FA5}">
                      <a16:colId xmlns:a16="http://schemas.microsoft.com/office/drawing/2014/main" val="3648227757"/>
                    </a:ext>
                  </a:extLst>
                </a:gridCol>
                <a:gridCol w="1452484">
                  <a:extLst>
                    <a:ext uri="{9D8B030D-6E8A-4147-A177-3AD203B41FA5}">
                      <a16:colId xmlns:a16="http://schemas.microsoft.com/office/drawing/2014/main" val="3591388233"/>
                    </a:ext>
                  </a:extLst>
                </a:gridCol>
              </a:tblGrid>
              <a:tr h="258516">
                <a:tc gridSpan="5"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Performance on a Test Set of 651 </a:t>
                      </a:r>
                      <a:r>
                        <a:rPr lang="en-US" baseline="30000" dirty="0"/>
                        <a:t>13</a:t>
                      </a:r>
                      <a:r>
                        <a:rPr lang="en-US" baseline="0" dirty="0"/>
                        <a:t>C </a:t>
                      </a:r>
                      <a:r>
                        <a:rPr lang="en-US" dirty="0"/>
                        <a:t>Shifts (Hold Out Set)</a:t>
                      </a:r>
                    </a:p>
                  </a:txBody>
                  <a:tcPr>
                    <a:solidFill>
                      <a:srgbClr val="35EE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992085"/>
                  </a:ext>
                </a:extLst>
              </a:tr>
              <a:tr h="25851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NMRPred-2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NMRPred-1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MNova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NmrShiftDB2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56578"/>
                  </a:ext>
                </a:extLst>
              </a:tr>
              <a:tr h="258516">
                <a:tc>
                  <a:txBody>
                    <a:bodyPr/>
                    <a:lstStyle/>
                    <a:p>
                      <a:r>
                        <a:rPr lang="en-US" dirty="0"/>
                        <a:t>Correlation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0.999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0.998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0.994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0.993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057422"/>
                  </a:ext>
                </a:extLst>
              </a:tr>
              <a:tr h="258516">
                <a:tc>
                  <a:txBody>
                    <a:bodyPr/>
                    <a:lstStyle/>
                    <a:p>
                      <a:r>
                        <a:rPr lang="en-US" dirty="0"/>
                        <a:t>MAE (ppm)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1.65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1.96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2.67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2.87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4065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9834A37-1BFD-B8E6-490B-7F345BF0BE9E}"/>
              </a:ext>
            </a:extLst>
          </p:cNvPr>
          <p:cNvSpPr txBox="1"/>
          <p:nvPr/>
        </p:nvSpPr>
        <p:spPr>
          <a:xfrm>
            <a:off x="3362190" y="6183001"/>
            <a:ext cx="4172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Chemical Shifts referenced to DSS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925FBE-3610-840E-EF39-E10CEB63574E}"/>
              </a:ext>
            </a:extLst>
          </p:cNvPr>
          <p:cNvSpPr/>
          <p:nvPr/>
        </p:nvSpPr>
        <p:spPr>
          <a:xfrm>
            <a:off x="2232169" y="4306538"/>
            <a:ext cx="1589688" cy="98984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7482F0E-45BC-8C5D-B5FF-E26A38C1A5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7" t="10495" r="8327" b="8954"/>
          <a:stretch/>
        </p:blipFill>
        <p:spPr bwMode="auto">
          <a:xfrm>
            <a:off x="2343510" y="624665"/>
            <a:ext cx="4976335" cy="312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37F7FF3-0D4B-86D2-32D8-5D69DF17F0CF}"/>
              </a:ext>
            </a:extLst>
          </p:cNvPr>
          <p:cNvSpPr txBox="1"/>
          <p:nvPr/>
        </p:nvSpPr>
        <p:spPr>
          <a:xfrm>
            <a:off x="2633681" y="787850"/>
            <a:ext cx="17806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Graphical Neural Network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400+ features</a:t>
            </a:r>
          </a:p>
        </p:txBody>
      </p:sp>
    </p:spTree>
    <p:extLst>
      <p:ext uri="{BB962C8B-B14F-4D97-AF65-F5344CB8AC3E}">
        <p14:creationId xmlns:p14="http://schemas.microsoft.com/office/powerpoint/2010/main" val="32628621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69569" y="141721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Utilities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7;p2">
            <a:extLst>
              <a:ext uri="{FF2B5EF4-FFF2-40B4-BE49-F238E27FC236}">
                <a16:creationId xmlns:a16="http://schemas.microsoft.com/office/drawing/2014/main" id="{DF0D066E-AEA7-E0F2-608C-096CB1255C65}"/>
              </a:ext>
            </a:extLst>
          </p:cNvPr>
          <p:cNvSpPr/>
          <p:nvPr/>
        </p:nvSpPr>
        <p:spPr>
          <a:xfrm>
            <a:off x="254382" y="2103808"/>
            <a:ext cx="8676487" cy="536039"/>
          </a:xfrm>
          <a:custGeom>
            <a:avLst/>
            <a:gdLst/>
            <a:ahLst/>
            <a:cxnLst/>
            <a:rect l="l" t="t" r="r" b="b"/>
            <a:pathLst>
              <a:path w="8676487" h="323133" extrusionOk="0">
                <a:moveTo>
                  <a:pt x="0" y="0"/>
                </a:moveTo>
                <a:lnTo>
                  <a:pt x="2000680" y="323133"/>
                </a:lnTo>
                <a:lnTo>
                  <a:pt x="6297672" y="323133"/>
                </a:lnTo>
                <a:lnTo>
                  <a:pt x="867648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9AEFF"/>
              </a:gs>
              <a:gs pos="50000">
                <a:srgbClr val="B7CAFF"/>
              </a:gs>
              <a:gs pos="100000">
                <a:srgbClr val="DBE5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66;p2">
            <a:extLst>
              <a:ext uri="{FF2B5EF4-FFF2-40B4-BE49-F238E27FC236}">
                <a16:creationId xmlns:a16="http://schemas.microsoft.com/office/drawing/2014/main" id="{4215BF4F-3A05-DE32-B46E-10B624ED311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4000" y="1392906"/>
            <a:ext cx="8661300" cy="701675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E6D3E6E-C2F7-EB4A-8A7F-41D3335E99B4}"/>
              </a:ext>
            </a:extLst>
          </p:cNvPr>
          <p:cNvCxnSpPr>
            <a:cxnSpLocks/>
          </p:cNvCxnSpPr>
          <p:nvPr/>
        </p:nvCxnSpPr>
        <p:spPr>
          <a:xfrm>
            <a:off x="5116850" y="1743743"/>
            <a:ext cx="0" cy="94690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010801FD-DA9C-D918-0D14-82C914C98A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0042" y="2741457"/>
            <a:ext cx="4161845" cy="20525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Google Shape;81;p3">
            <a:extLst>
              <a:ext uri="{FF2B5EF4-FFF2-40B4-BE49-F238E27FC236}">
                <a16:creationId xmlns:a16="http://schemas.microsoft.com/office/drawing/2014/main" id="{6147EE0A-7C80-396F-23CB-BCB8CF1FE9B0}"/>
              </a:ext>
            </a:extLst>
          </p:cNvPr>
          <p:cNvSpPr/>
          <p:nvPr/>
        </p:nvSpPr>
        <p:spPr>
          <a:xfrm>
            <a:off x="4267200" y="3214569"/>
            <a:ext cx="2067930" cy="354131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07906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82146" y="-29555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</a:t>
            </a:r>
            <a:r>
              <a:rPr lang="en-US" sz="3200" b="1" baseline="30000" dirty="0"/>
              <a:t>1</a:t>
            </a:r>
            <a:r>
              <a:rPr lang="en-US" sz="3200" b="1" dirty="0"/>
              <a:t>H Predictor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sp>
        <p:nvSpPr>
          <p:cNvPr id="88" name="Google Shape;88;p4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lh7-us.googleusercontent.com/B4RQfRCLK0ltwZA9C32cy6zSKDW4yOZS85dZvy16Mt3uikUofF9BIL3s5fBTfhJ_1d2F71EXfYZhaaY8c3wuZZR3sgHp7MtOBRHe2h089Epx36Nuyt4wQiof-KbKMXKBzyxNLNRSffjS5n8=s204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" r="31349"/>
          <a:stretch/>
        </p:blipFill>
        <p:spPr bwMode="auto">
          <a:xfrm>
            <a:off x="82146" y="1155032"/>
            <a:ext cx="3864212" cy="210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7-us.googleusercontent.com/VIYWgo7muw1-J5Bjk5wxjKWpg4PLUgJNvETzq56PGuIeEP9ala8LYRNoQAOhZ5FavDqXpw0PVcE9yXCr2H-KCo0k2z4UyWL15FFnGGR8BkTZLTSH_W4wcfEpiUnK1OHylkhYpYV1td0YVH4=s204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549" y="2840690"/>
            <a:ext cx="6306451" cy="293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Google Shape;203;g24ff7f41899_0_8">
            <a:extLst>
              <a:ext uri="{FF2B5EF4-FFF2-40B4-BE49-F238E27FC236}">
                <a16:creationId xmlns:a16="http://schemas.microsoft.com/office/drawing/2014/main" id="{FEC441AA-4F29-A136-EB76-13989A2B0A6B}"/>
              </a:ext>
            </a:extLst>
          </p:cNvPr>
          <p:cNvSpPr txBox="1"/>
          <p:nvPr/>
        </p:nvSpPr>
        <p:spPr>
          <a:xfrm>
            <a:off x="4292599" y="1056726"/>
            <a:ext cx="3987800" cy="13541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13 Predictor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Drag n Drop the structure to the “inbox”    OR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Draw the Structure in the “inbox”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Select the “Solvent”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Click on Predict.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418CC2B-CD2F-F350-7FAD-9219F5620B71}"/>
              </a:ext>
            </a:extLst>
          </p:cNvPr>
          <p:cNvCxnSpPr>
            <a:cxnSpLocks/>
          </p:cNvCxnSpPr>
          <p:nvPr/>
        </p:nvCxnSpPr>
        <p:spPr>
          <a:xfrm flipH="1">
            <a:off x="1612900" y="1591343"/>
            <a:ext cx="2665750" cy="81957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63D6B6C-3DF4-BD7A-8AA0-9F38840CB01A}"/>
              </a:ext>
            </a:extLst>
          </p:cNvPr>
          <p:cNvCxnSpPr>
            <a:cxnSpLocks/>
          </p:cNvCxnSpPr>
          <p:nvPr/>
        </p:nvCxnSpPr>
        <p:spPr>
          <a:xfrm flipH="1">
            <a:off x="3454400" y="1591343"/>
            <a:ext cx="811550" cy="81957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17A6D95-B31C-3EAD-0D61-CEA51A7DFCDA}"/>
              </a:ext>
            </a:extLst>
          </p:cNvPr>
          <p:cNvCxnSpPr>
            <a:cxnSpLocks/>
          </p:cNvCxnSpPr>
          <p:nvPr/>
        </p:nvCxnSpPr>
        <p:spPr>
          <a:xfrm flipH="1">
            <a:off x="3746500" y="1591343"/>
            <a:ext cx="532150" cy="11010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F7D5EF1-DC6D-7B08-C669-221EF7D1ECEB}"/>
              </a:ext>
            </a:extLst>
          </p:cNvPr>
          <p:cNvCxnSpPr>
            <a:cxnSpLocks/>
          </p:cNvCxnSpPr>
          <p:nvPr/>
        </p:nvCxnSpPr>
        <p:spPr>
          <a:xfrm flipV="1">
            <a:off x="2476500" y="3998408"/>
            <a:ext cx="3421897" cy="11102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AF995E2-B59E-090A-C19D-6A2E34883F5D}"/>
              </a:ext>
            </a:extLst>
          </p:cNvPr>
          <p:cNvSpPr txBox="1"/>
          <p:nvPr/>
        </p:nvSpPr>
        <p:spPr>
          <a:xfrm>
            <a:off x="1455269" y="4934250"/>
            <a:ext cx="100106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Results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36F1C0-92D1-AD8A-6FC8-FDF40B3072BD}"/>
              </a:ext>
            </a:extLst>
          </p:cNvPr>
          <p:cNvSpPr txBox="1"/>
          <p:nvPr/>
        </p:nvSpPr>
        <p:spPr>
          <a:xfrm>
            <a:off x="2315283" y="4676704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618309-BF2B-EC80-1B9D-547CA589C70D}"/>
              </a:ext>
            </a:extLst>
          </p:cNvPr>
          <p:cNvSpPr txBox="1"/>
          <p:nvPr/>
        </p:nvSpPr>
        <p:spPr>
          <a:xfrm>
            <a:off x="4023204" y="1283566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006288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69569" y="141721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Utilities</a:t>
            </a:r>
            <a:endParaRPr sz="3200" b="1" dirty="0"/>
          </a:p>
        </p:txBody>
      </p:sp>
      <p:sp>
        <p:nvSpPr>
          <p:cNvPr id="88" name="Google Shape;88;p4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7;p2">
            <a:extLst>
              <a:ext uri="{FF2B5EF4-FFF2-40B4-BE49-F238E27FC236}">
                <a16:creationId xmlns:a16="http://schemas.microsoft.com/office/drawing/2014/main" id="{DF0D066E-AEA7-E0F2-608C-096CB1255C65}"/>
              </a:ext>
            </a:extLst>
          </p:cNvPr>
          <p:cNvSpPr/>
          <p:nvPr/>
        </p:nvSpPr>
        <p:spPr>
          <a:xfrm>
            <a:off x="254382" y="2103808"/>
            <a:ext cx="8676487" cy="536039"/>
          </a:xfrm>
          <a:custGeom>
            <a:avLst/>
            <a:gdLst/>
            <a:ahLst/>
            <a:cxnLst/>
            <a:rect l="l" t="t" r="r" b="b"/>
            <a:pathLst>
              <a:path w="8676487" h="323133" extrusionOk="0">
                <a:moveTo>
                  <a:pt x="0" y="0"/>
                </a:moveTo>
                <a:lnTo>
                  <a:pt x="2000680" y="323133"/>
                </a:lnTo>
                <a:lnTo>
                  <a:pt x="6297672" y="323133"/>
                </a:lnTo>
                <a:lnTo>
                  <a:pt x="867648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9AEFF"/>
              </a:gs>
              <a:gs pos="50000">
                <a:srgbClr val="B7CAFF"/>
              </a:gs>
              <a:gs pos="100000">
                <a:srgbClr val="DBE5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66;p2">
            <a:extLst>
              <a:ext uri="{FF2B5EF4-FFF2-40B4-BE49-F238E27FC236}">
                <a16:creationId xmlns:a16="http://schemas.microsoft.com/office/drawing/2014/main" id="{4215BF4F-3A05-DE32-B46E-10B624ED311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4000" y="1392906"/>
            <a:ext cx="8661300" cy="701675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E6D3E6E-C2F7-EB4A-8A7F-41D3335E99B4}"/>
              </a:ext>
            </a:extLst>
          </p:cNvPr>
          <p:cNvCxnSpPr>
            <a:cxnSpLocks/>
          </p:cNvCxnSpPr>
          <p:nvPr/>
        </p:nvCxnSpPr>
        <p:spPr>
          <a:xfrm>
            <a:off x="5116850" y="1743743"/>
            <a:ext cx="0" cy="94690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010801FD-DA9C-D918-0D14-82C914C98A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0042" y="2741457"/>
            <a:ext cx="4161845" cy="20525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Google Shape;81;p3">
            <a:extLst>
              <a:ext uri="{FF2B5EF4-FFF2-40B4-BE49-F238E27FC236}">
                <a16:creationId xmlns:a16="http://schemas.microsoft.com/office/drawing/2014/main" id="{1A40453A-8910-8D9E-47B0-3FC40812FC8F}"/>
              </a:ext>
            </a:extLst>
          </p:cNvPr>
          <p:cNvSpPr/>
          <p:nvPr/>
        </p:nvSpPr>
        <p:spPr>
          <a:xfrm>
            <a:off x="4254500" y="3505789"/>
            <a:ext cx="2067930" cy="354131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49673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82146" y="-156555"/>
            <a:ext cx="9188854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</a:t>
            </a:r>
            <a:r>
              <a:rPr lang="en-US" sz="3200" b="1" baseline="30000" dirty="0"/>
              <a:t>13</a:t>
            </a:r>
            <a:r>
              <a:rPr lang="en-US" sz="3200" b="1" dirty="0"/>
              <a:t>C Predictor –</a:t>
            </a:r>
            <a:br>
              <a:rPr lang="en-US" sz="3200" b="1" dirty="0"/>
            </a:br>
            <a:r>
              <a:rPr lang="en-US" sz="3200" b="1" dirty="0"/>
              <a:t>RESULTS</a:t>
            </a:r>
            <a:endParaRPr sz="3200" b="1" dirty="0"/>
          </a:p>
        </p:txBody>
      </p:sp>
      <p:sp>
        <p:nvSpPr>
          <p:cNvPr id="88" name="Google Shape;88;p4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8" name="Picture 2">
            <a:extLst>
              <a:ext uri="{FF2B5EF4-FFF2-40B4-BE49-F238E27FC236}">
                <a16:creationId xmlns:a16="http://schemas.microsoft.com/office/drawing/2014/main" id="{5BA229E3-5F99-1C89-2422-1D704ACE6B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8354"/>
          <a:stretch/>
        </p:blipFill>
        <p:spPr bwMode="auto">
          <a:xfrm>
            <a:off x="1" y="1852917"/>
            <a:ext cx="4572000" cy="23648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4F65D6-7370-2A00-1E64-244A8DFF6E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1087119"/>
            <a:ext cx="4572000" cy="7149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99EF5D2A-6D59-CEFE-EE24-262DF9F39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547" y="2465408"/>
            <a:ext cx="4870100" cy="27766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45CEFE-0205-CD23-A1E9-86C9D0993740}"/>
              </a:ext>
            </a:extLst>
          </p:cNvPr>
          <p:cNvSpPr txBox="1"/>
          <p:nvPr/>
        </p:nvSpPr>
        <p:spPr>
          <a:xfrm>
            <a:off x="2280213" y="2757145"/>
            <a:ext cx="45835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b="0" dirty="0">
                <a:effectLst/>
              </a:rPr>
              <a:t> </a:t>
            </a:r>
            <a:endParaRPr lang="en-US" dirty="0"/>
          </a:p>
        </p:txBody>
      </p:sp>
      <p:sp>
        <p:nvSpPr>
          <p:cNvPr id="8" name="Google Shape;203;g24ff7f41899_0_8">
            <a:extLst>
              <a:ext uri="{FF2B5EF4-FFF2-40B4-BE49-F238E27FC236}">
                <a16:creationId xmlns:a16="http://schemas.microsoft.com/office/drawing/2014/main" id="{FEC441AA-4F29-A136-EB76-13989A2B0A6B}"/>
              </a:ext>
            </a:extLst>
          </p:cNvPr>
          <p:cNvSpPr txBox="1"/>
          <p:nvPr/>
        </p:nvSpPr>
        <p:spPr>
          <a:xfrm>
            <a:off x="5130799" y="1056726"/>
            <a:ext cx="3987800" cy="13541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13 Predictor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Drag n Drop the structure to the “inbox”    OR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Draw the Structure in the “inbox”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Select the “Solvent”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Click on Predict.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418CC2B-CD2F-F350-7FAD-9219F5620B71}"/>
              </a:ext>
            </a:extLst>
          </p:cNvPr>
          <p:cNvCxnSpPr>
            <a:cxnSpLocks/>
          </p:cNvCxnSpPr>
          <p:nvPr/>
        </p:nvCxnSpPr>
        <p:spPr>
          <a:xfrm flipH="1">
            <a:off x="2794000" y="1591343"/>
            <a:ext cx="2322850" cy="12153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63D6B6C-3DF4-BD7A-8AA0-9F38840CB01A}"/>
              </a:ext>
            </a:extLst>
          </p:cNvPr>
          <p:cNvCxnSpPr>
            <a:cxnSpLocks/>
          </p:cNvCxnSpPr>
          <p:nvPr/>
        </p:nvCxnSpPr>
        <p:spPr>
          <a:xfrm flipH="1">
            <a:off x="3911600" y="1591343"/>
            <a:ext cx="1192550" cy="15963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17A6D95-B31C-3EAD-0D61-CEA51A7DFCDA}"/>
              </a:ext>
            </a:extLst>
          </p:cNvPr>
          <p:cNvCxnSpPr>
            <a:cxnSpLocks/>
          </p:cNvCxnSpPr>
          <p:nvPr/>
        </p:nvCxnSpPr>
        <p:spPr>
          <a:xfrm flipH="1">
            <a:off x="4152900" y="1591343"/>
            <a:ext cx="963950" cy="20281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F7D5EF1-DC6D-7B08-C669-221EF7D1ECEB}"/>
              </a:ext>
            </a:extLst>
          </p:cNvPr>
          <p:cNvCxnSpPr>
            <a:cxnSpLocks/>
          </p:cNvCxnSpPr>
          <p:nvPr/>
        </p:nvCxnSpPr>
        <p:spPr>
          <a:xfrm flipV="1">
            <a:off x="3314700" y="3998408"/>
            <a:ext cx="3421897" cy="11102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0AF995E2-B59E-090A-C19D-6A2E34883F5D}"/>
              </a:ext>
            </a:extLst>
          </p:cNvPr>
          <p:cNvSpPr txBox="1"/>
          <p:nvPr/>
        </p:nvSpPr>
        <p:spPr>
          <a:xfrm>
            <a:off x="2293469" y="4934250"/>
            <a:ext cx="100106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Results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36F1C0-92D1-AD8A-6FC8-FDF40B3072BD}"/>
              </a:ext>
            </a:extLst>
          </p:cNvPr>
          <p:cNvSpPr txBox="1"/>
          <p:nvPr/>
        </p:nvSpPr>
        <p:spPr>
          <a:xfrm>
            <a:off x="3153483" y="4676704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9618309-BF2B-EC80-1B9D-547CA589C70D}"/>
              </a:ext>
            </a:extLst>
          </p:cNvPr>
          <p:cNvSpPr txBox="1"/>
          <p:nvPr/>
        </p:nvSpPr>
        <p:spPr>
          <a:xfrm>
            <a:off x="4861404" y="1283566"/>
            <a:ext cx="282095" cy="3077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606694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31176E-995C-84D4-E1D3-A7886297F6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66" y="2980847"/>
            <a:ext cx="8520600" cy="920564"/>
          </a:xfrm>
        </p:spPr>
        <p:txBody>
          <a:bodyPr>
            <a:normAutofit fontScale="90000"/>
          </a:bodyPr>
          <a:lstStyle/>
          <a:p>
            <a:r>
              <a:rPr lang="en-US" dirty="0"/>
              <a:t>Give It A Try Yourself!</a:t>
            </a:r>
          </a:p>
        </p:txBody>
      </p:sp>
      <p:sp>
        <p:nvSpPr>
          <p:cNvPr id="2" name="Google Shape;86;p4">
            <a:extLst>
              <a:ext uri="{FF2B5EF4-FFF2-40B4-BE49-F238E27FC236}">
                <a16:creationId xmlns:a16="http://schemas.microsoft.com/office/drawing/2014/main" id="{AD0FF761-54D1-1D8B-2481-C5365CEB7645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89;p4">
            <a:extLst>
              <a:ext uri="{FF2B5EF4-FFF2-40B4-BE49-F238E27FC236}">
                <a16:creationId xmlns:a16="http://schemas.microsoft.com/office/drawing/2014/main" id="{E61D1320-F543-DD4A-8DA2-034CC158C33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017" y="22034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Google Shape;90;p4">
            <a:extLst>
              <a:ext uri="{FF2B5EF4-FFF2-40B4-BE49-F238E27FC236}">
                <a16:creationId xmlns:a16="http://schemas.microsoft.com/office/drawing/2014/main" id="{0352A94C-637E-B0F4-D17C-BC18957CF61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62708"/>
          <a:stretch/>
        </p:blipFill>
        <p:spPr>
          <a:xfrm>
            <a:off x="8029461" y="3858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ause Stock Illustrations – 32,695 Pause Stock Illustrations, Vectors &amp;  Clipart - Dreamstime">
            <a:extLst>
              <a:ext uri="{FF2B5EF4-FFF2-40B4-BE49-F238E27FC236}">
                <a16:creationId xmlns:a16="http://schemas.microsoft.com/office/drawing/2014/main" id="{A91C22B7-A373-E94E-0ADF-EC4573556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622" y="219894"/>
            <a:ext cx="2532349" cy="2532349"/>
          </a:xfrm>
          <a:prstGeom prst="rect">
            <a:avLst/>
          </a:prstGeom>
          <a:noFill/>
          <a:ln w="127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88;p4">
            <a:extLst>
              <a:ext uri="{FF2B5EF4-FFF2-40B4-BE49-F238E27FC236}">
                <a16:creationId xmlns:a16="http://schemas.microsoft.com/office/drawing/2014/main" id="{E539C7D4-6DB3-8181-F0C4-2CF6392F2C30}"/>
              </a:ext>
            </a:extLst>
          </p:cNvPr>
          <p:cNvSpPr txBox="1"/>
          <p:nvPr/>
        </p:nvSpPr>
        <p:spPr>
          <a:xfrm>
            <a:off x="96396" y="4538357"/>
            <a:ext cx="8686800" cy="569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CA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</a:t>
            </a:r>
            <a:r>
              <a:rPr lang="en-CA" sz="25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dev.np-mrd.org</a:t>
            </a:r>
            <a:r>
              <a:rPr lang="en-CA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CCBA147-482F-EA4B-67D5-2D3BA6BA0CAD}"/>
              </a:ext>
            </a:extLst>
          </p:cNvPr>
          <p:cNvCxnSpPr>
            <a:cxnSpLocks/>
          </p:cNvCxnSpPr>
          <p:nvPr/>
        </p:nvCxnSpPr>
        <p:spPr>
          <a:xfrm>
            <a:off x="4241494" y="3763764"/>
            <a:ext cx="0" cy="7531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7288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4"/>
          <p:cNvSpPr txBox="1">
            <a:spLocks noGrp="1"/>
          </p:cNvSpPr>
          <p:nvPr>
            <p:ph type="title"/>
          </p:nvPr>
        </p:nvSpPr>
        <p:spPr>
          <a:xfrm>
            <a:off x="269569" y="141721"/>
            <a:ext cx="8661300" cy="700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NP-MRD – Utilities</a:t>
            </a:r>
            <a:endParaRPr sz="3200" b="1" dirty="0"/>
          </a:p>
        </p:txBody>
      </p:sp>
      <p:pic>
        <p:nvPicPr>
          <p:cNvPr id="89" name="Google Shape;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7;p2">
            <a:extLst>
              <a:ext uri="{FF2B5EF4-FFF2-40B4-BE49-F238E27FC236}">
                <a16:creationId xmlns:a16="http://schemas.microsoft.com/office/drawing/2014/main" id="{DF0D066E-AEA7-E0F2-608C-096CB1255C65}"/>
              </a:ext>
            </a:extLst>
          </p:cNvPr>
          <p:cNvSpPr/>
          <p:nvPr/>
        </p:nvSpPr>
        <p:spPr>
          <a:xfrm>
            <a:off x="254382" y="2103808"/>
            <a:ext cx="8676487" cy="536039"/>
          </a:xfrm>
          <a:custGeom>
            <a:avLst/>
            <a:gdLst/>
            <a:ahLst/>
            <a:cxnLst/>
            <a:rect l="l" t="t" r="r" b="b"/>
            <a:pathLst>
              <a:path w="8676487" h="323133" extrusionOk="0">
                <a:moveTo>
                  <a:pt x="0" y="0"/>
                </a:moveTo>
                <a:lnTo>
                  <a:pt x="2000680" y="323133"/>
                </a:lnTo>
                <a:lnTo>
                  <a:pt x="6297672" y="323133"/>
                </a:lnTo>
                <a:lnTo>
                  <a:pt x="867648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9AEFF"/>
              </a:gs>
              <a:gs pos="50000">
                <a:srgbClr val="B7CAFF"/>
              </a:gs>
              <a:gs pos="100000">
                <a:srgbClr val="DBE5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66;p2">
            <a:extLst>
              <a:ext uri="{FF2B5EF4-FFF2-40B4-BE49-F238E27FC236}">
                <a16:creationId xmlns:a16="http://schemas.microsoft.com/office/drawing/2014/main" id="{4215BF4F-3A05-DE32-B46E-10B624ED311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4000" y="1392906"/>
            <a:ext cx="8661300" cy="701675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E6D3E6E-C2F7-EB4A-8A7F-41D3335E99B4}"/>
              </a:ext>
            </a:extLst>
          </p:cNvPr>
          <p:cNvCxnSpPr>
            <a:cxnSpLocks/>
          </p:cNvCxnSpPr>
          <p:nvPr/>
        </p:nvCxnSpPr>
        <p:spPr>
          <a:xfrm>
            <a:off x="5116850" y="1731043"/>
            <a:ext cx="0" cy="94690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010801FD-DA9C-D918-0D14-82C914C98A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3542" y="2705101"/>
            <a:ext cx="4161845" cy="20525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Google Shape;81;p3">
            <a:extLst>
              <a:ext uri="{FF2B5EF4-FFF2-40B4-BE49-F238E27FC236}">
                <a16:creationId xmlns:a16="http://schemas.microsoft.com/office/drawing/2014/main" id="{6147EE0A-7C80-396F-23CB-BCB8CF1FE9B0}"/>
              </a:ext>
            </a:extLst>
          </p:cNvPr>
          <p:cNvSpPr/>
          <p:nvPr/>
        </p:nvSpPr>
        <p:spPr>
          <a:xfrm>
            <a:off x="4470400" y="3993363"/>
            <a:ext cx="2067930" cy="354131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09885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9108e9ce12_1_199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29108e9ce12_1_199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Spin Matrix Calculations</a:t>
            </a:r>
            <a:br>
              <a:rPr lang="en-US" sz="3200" b="1" dirty="0"/>
            </a:br>
            <a:r>
              <a:rPr lang="en-US" sz="3200" b="1" dirty="0"/>
              <a:t>Overview</a:t>
            </a:r>
            <a:endParaRPr sz="3200" b="1" dirty="0"/>
          </a:p>
        </p:txBody>
      </p:sp>
      <p:sp>
        <p:nvSpPr>
          <p:cNvPr id="157" name="Google Shape;157;g29108e9ce12_1_199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g29108e9ce12_1_19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9" name="Google Shape;159;g29108e9ce12_1_199"/>
          <p:cNvPicPr preferRelativeResize="0"/>
          <p:nvPr/>
        </p:nvPicPr>
        <p:blipFill rotWithShape="1">
          <a:blip r:embed="rId5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g29108e9ce12_1_19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6563" y="1075883"/>
            <a:ext cx="2752725" cy="1219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1" name="Google Shape;161;g29108e9ce12_1_199"/>
          <p:cNvGrpSpPr/>
          <p:nvPr/>
        </p:nvGrpSpPr>
        <p:grpSpPr>
          <a:xfrm>
            <a:off x="3503731" y="1135776"/>
            <a:ext cx="3520613" cy="1509950"/>
            <a:chOff x="4747563" y="1565125"/>
            <a:chExt cx="3520613" cy="1509950"/>
          </a:xfrm>
        </p:grpSpPr>
        <p:pic>
          <p:nvPicPr>
            <p:cNvPr id="162" name="Google Shape;162;g29108e9ce12_1_19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4805500" y="1565125"/>
              <a:ext cx="3462676" cy="15099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3" name="Google Shape;163;g29108e9ce12_1_199"/>
            <p:cNvSpPr txBox="1"/>
            <p:nvPr/>
          </p:nvSpPr>
          <p:spPr>
            <a:xfrm>
              <a:off x="4747563" y="1596768"/>
              <a:ext cx="487200" cy="30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50" b="1" u="sng"/>
                <a:t>Shifts</a:t>
              </a:r>
              <a:endParaRPr sz="750" b="1" u="sng"/>
            </a:p>
          </p:txBody>
        </p:sp>
      </p:grpSp>
      <p:pic>
        <p:nvPicPr>
          <p:cNvPr id="164" name="Google Shape;164;g29108e9ce12_1_19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87148" y="3838176"/>
            <a:ext cx="4113525" cy="1338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5" name="Google Shape;165;g29108e9ce12_1_19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9025" y="2685683"/>
            <a:ext cx="4916119" cy="1455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66" name="Google Shape;166;g29108e9ce12_1_199"/>
          <p:cNvSpPr/>
          <p:nvPr/>
        </p:nvSpPr>
        <p:spPr>
          <a:xfrm rot="4103859">
            <a:off x="5585875" y="2653128"/>
            <a:ext cx="994126" cy="994126"/>
          </a:xfrm>
          <a:prstGeom prst="arc">
            <a:avLst>
              <a:gd name="adj1" fmla="val 16200000"/>
              <a:gd name="adj2" fmla="val 0"/>
            </a:avLst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g29108e9ce12_1_199"/>
          <p:cNvSpPr txBox="1"/>
          <p:nvPr/>
        </p:nvSpPr>
        <p:spPr>
          <a:xfrm>
            <a:off x="7000673" y="1270000"/>
            <a:ext cx="2157602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Predicted, DFT, measured, etc. chemical shifts and J-couplings.</a:t>
            </a:r>
            <a:endParaRPr dirty="0"/>
          </a:p>
        </p:txBody>
      </p:sp>
      <p:sp>
        <p:nvSpPr>
          <p:cNvPr id="168" name="Google Shape;168;g29108e9ce12_1_199"/>
          <p:cNvSpPr txBox="1"/>
          <p:nvPr/>
        </p:nvSpPr>
        <p:spPr>
          <a:xfrm>
            <a:off x="7128200" y="2639563"/>
            <a:ext cx="20301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Quantum mechanics gives realistic spectra with 2nd order effects.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Can attempt to compare and fit to experiment.</a:t>
            </a:r>
            <a:endParaRPr dirty="0"/>
          </a:p>
        </p:txBody>
      </p:sp>
      <p:sp>
        <p:nvSpPr>
          <p:cNvPr id="169" name="Google Shape;169;g29108e9ce12_1_199"/>
          <p:cNvSpPr txBox="1"/>
          <p:nvPr/>
        </p:nvSpPr>
        <p:spPr>
          <a:xfrm>
            <a:off x="7128200" y="4237550"/>
            <a:ext cx="20301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Deconvoluted </a:t>
            </a:r>
            <a:r>
              <a:rPr lang="en-US" dirty="0" err="1"/>
              <a:t>multiplets</a:t>
            </a:r>
            <a:r>
              <a:rPr lang="en-US" dirty="0"/>
              <a:t> for </a:t>
            </a:r>
            <a:r>
              <a:rPr lang="en-US" dirty="0" err="1"/>
              <a:t>eg</a:t>
            </a:r>
            <a:r>
              <a:rPr lang="en-US" dirty="0"/>
              <a:t> </a:t>
            </a:r>
            <a:r>
              <a:rPr lang="en-US" dirty="0" err="1"/>
              <a:t>MagMet</a:t>
            </a:r>
            <a:r>
              <a:rPr lang="en-US" dirty="0"/>
              <a:t> compound identification.</a:t>
            </a:r>
            <a:endParaRPr dirty="0"/>
          </a:p>
        </p:txBody>
      </p:sp>
      <p:sp>
        <p:nvSpPr>
          <p:cNvPr id="170" name="Google Shape;170;g29108e9ce12_1_199"/>
          <p:cNvSpPr txBox="1"/>
          <p:nvPr/>
        </p:nvSpPr>
        <p:spPr>
          <a:xfrm>
            <a:off x="122318" y="2151114"/>
            <a:ext cx="2823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HMDB00670 (Homoarginine)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500 MHz 1D </a:t>
            </a:r>
            <a:r>
              <a:rPr lang="en-US" baseline="30000" dirty="0"/>
              <a:t>1</a:t>
            </a:r>
            <a:r>
              <a:rPr lang="en-US" dirty="0"/>
              <a:t>H NMR data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50B4-EE1F-48DB-8B26-875DD5212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Survey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FB744-4A55-E0F1-3A68-773D2B11A283}"/>
              </a:ext>
            </a:extLst>
          </p:cNvPr>
          <p:cNvSpPr txBox="1"/>
          <p:nvPr/>
        </p:nvSpPr>
        <p:spPr>
          <a:xfrm>
            <a:off x="395417" y="1311361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Question 1: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03027-93B4-E821-5299-4D320CBEFA39}"/>
              </a:ext>
            </a:extLst>
          </p:cNvPr>
          <p:cNvSpPr txBox="1"/>
          <p:nvPr/>
        </p:nvSpPr>
        <p:spPr>
          <a:xfrm>
            <a:off x="827902" y="2390198"/>
            <a:ext cx="68641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2679" lvl="3"/>
            <a:r>
              <a:rPr lang="en-US" sz="3600" dirty="0"/>
              <a:t>Do you use, plan to use, or have used NMR spectroscopy in your (metabolomics) research?</a:t>
            </a:r>
          </a:p>
        </p:txBody>
      </p:sp>
      <p:sp>
        <p:nvSpPr>
          <p:cNvPr id="5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6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" name="Google Shape;64;p2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1312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4ff7f41899_0_8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g24ff7f41899_0_8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Spin Matrix Calculations</a:t>
            </a:r>
            <a:endParaRPr sz="3200" b="1" dirty="0"/>
          </a:p>
        </p:txBody>
      </p:sp>
      <p:pic>
        <p:nvPicPr>
          <p:cNvPr id="198" name="Google Shape;198;g24ff7f41899_0_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99" name="Google Shape;199;g24ff7f41899_0_8"/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g24ff7f41899_0_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5686" y="711834"/>
            <a:ext cx="4119152" cy="1508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1" name="Google Shape;201;g24ff7f41899_0_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08386" y="2285430"/>
            <a:ext cx="4119152" cy="1526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2" name="Google Shape;202;g24ff7f41899_0_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20023" y="3852716"/>
            <a:ext cx="4119152" cy="14026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03" name="Google Shape;203;g24ff7f41899_0_8"/>
          <p:cNvSpPr txBox="1"/>
          <p:nvPr/>
        </p:nvSpPr>
        <p:spPr>
          <a:xfrm>
            <a:off x="411965" y="1221243"/>
            <a:ext cx="3888300" cy="1262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Submit structure and pre-processed spectrum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-server extract spectrum and predicts     shifts/couplings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-currently uses </a:t>
            </a:r>
            <a:r>
              <a:rPr lang="en-US" dirty="0" err="1"/>
              <a:t>NMRshiftDB</a:t>
            </a:r>
            <a:r>
              <a:rPr lang="en-US" dirty="0"/>
              <a:t> for shifts and a simple rules based (</a:t>
            </a:r>
            <a:r>
              <a:rPr lang="en-US" dirty="0" err="1"/>
              <a:t>eg</a:t>
            </a:r>
            <a:r>
              <a:rPr lang="en-US" dirty="0"/>
              <a:t> Karplus) couplings</a:t>
            </a:r>
            <a:endParaRPr dirty="0"/>
          </a:p>
        </p:txBody>
      </p:sp>
      <p:sp>
        <p:nvSpPr>
          <p:cNvPr id="204" name="Google Shape;204;g24ff7f41899_0_8"/>
          <p:cNvSpPr txBox="1"/>
          <p:nvPr/>
        </p:nvSpPr>
        <p:spPr>
          <a:xfrm>
            <a:off x="411966" y="2654972"/>
            <a:ext cx="3888300" cy="1046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Adjust chemical shifts and couplings.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-after submitting, server uses a genetic algorithm and spectrum simulation to attempt to fit experimental spectrum</a:t>
            </a:r>
            <a:endParaRPr dirty="0"/>
          </a:p>
        </p:txBody>
      </p:sp>
      <p:sp>
        <p:nvSpPr>
          <p:cNvPr id="205" name="Google Shape;205;g24ff7f41899_0_8"/>
          <p:cNvSpPr txBox="1"/>
          <p:nvPr/>
        </p:nvSpPr>
        <p:spPr>
          <a:xfrm>
            <a:off x="445388" y="3793832"/>
            <a:ext cx="3888300" cy="400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View and download fit</a:t>
            </a:r>
            <a:endParaRPr dirty="0"/>
          </a:p>
        </p:txBody>
      </p:sp>
      <p:sp>
        <p:nvSpPr>
          <p:cNvPr id="206" name="Google Shape;206;g24ff7f41899_0_8"/>
          <p:cNvSpPr txBox="1"/>
          <p:nvPr/>
        </p:nvSpPr>
        <p:spPr>
          <a:xfrm>
            <a:off x="75414" y="4652596"/>
            <a:ext cx="4170395" cy="550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*The current implementation is only a TEST of the interface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7B5D3C-AE52-D2C2-127E-98D45E9EBAC4}"/>
              </a:ext>
            </a:extLst>
          </p:cNvPr>
          <p:cNvSpPr txBox="1"/>
          <p:nvPr/>
        </p:nvSpPr>
        <p:spPr>
          <a:xfrm>
            <a:off x="4443702" y="2294312"/>
            <a:ext cx="28209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47A1CD-6646-DB2A-B3F3-9CD9ED2C62BD}"/>
              </a:ext>
            </a:extLst>
          </p:cNvPr>
          <p:cNvSpPr txBox="1"/>
          <p:nvPr/>
        </p:nvSpPr>
        <p:spPr>
          <a:xfrm>
            <a:off x="4443702" y="714014"/>
            <a:ext cx="28209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DD1914-2330-7E3A-93B5-59396E698BAA}"/>
              </a:ext>
            </a:extLst>
          </p:cNvPr>
          <p:cNvSpPr txBox="1"/>
          <p:nvPr/>
        </p:nvSpPr>
        <p:spPr>
          <a:xfrm>
            <a:off x="4430952" y="3854663"/>
            <a:ext cx="28209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220878-43B8-7D99-9CBD-1FC2C7131C2C}"/>
              </a:ext>
            </a:extLst>
          </p:cNvPr>
          <p:cNvSpPr txBox="1"/>
          <p:nvPr/>
        </p:nvSpPr>
        <p:spPr>
          <a:xfrm>
            <a:off x="105693" y="1219442"/>
            <a:ext cx="28209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12E373-1568-ED9B-4B60-017F75055A9C}"/>
              </a:ext>
            </a:extLst>
          </p:cNvPr>
          <p:cNvSpPr txBox="1"/>
          <p:nvPr/>
        </p:nvSpPr>
        <p:spPr>
          <a:xfrm>
            <a:off x="75414" y="2694138"/>
            <a:ext cx="28209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4D2859-4518-5AA5-BFFC-C26349C57AEC}"/>
              </a:ext>
            </a:extLst>
          </p:cNvPr>
          <p:cNvSpPr txBox="1"/>
          <p:nvPr/>
        </p:nvSpPr>
        <p:spPr>
          <a:xfrm>
            <a:off x="102680" y="3810458"/>
            <a:ext cx="28209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9108e9ce12_1_227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g29108e9ce12_1_227"/>
          <p:cNvSpPr txBox="1">
            <a:spLocks noGrp="1"/>
          </p:cNvSpPr>
          <p:nvPr>
            <p:ph type="title"/>
          </p:nvPr>
        </p:nvSpPr>
        <p:spPr>
          <a:xfrm>
            <a:off x="1246742" y="182672"/>
            <a:ext cx="6395798" cy="788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J Coupling Predictions</a:t>
            </a:r>
            <a:endParaRPr sz="3200" b="1" dirty="0"/>
          </a:p>
        </p:txBody>
      </p:sp>
      <p:pic>
        <p:nvPicPr>
          <p:cNvPr id="144" name="Google Shape;144;g29108e9ce12_1_2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5" name="Google Shape;145;g29108e9ce12_1_227"/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g29108e9ce12_1_227"/>
          <p:cNvSpPr txBox="1"/>
          <p:nvPr/>
        </p:nvSpPr>
        <p:spPr>
          <a:xfrm>
            <a:off x="178866" y="979695"/>
            <a:ext cx="8819400" cy="20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2JHH couplings based on local features: bond angles, hybridization, neighboring functional groups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3JHH, 4JHH couplings based on dihedral angles (Karplus or Altona equations), neighboring functional groups, etc.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MAE: 2.5-3 Hz, RMSE: 4 Hz, after excluding zeros (non-predictions) and large outliers (red points)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Can we use these features and/or experimental data (</a:t>
            </a:r>
            <a:r>
              <a:rPr lang="en-US" dirty="0" err="1"/>
              <a:t>eg</a:t>
            </a:r>
            <a:r>
              <a:rPr lang="en-US" dirty="0"/>
              <a:t> Reich website data, GISSMO and in-house spin matrix data) to improve results with machine learning? Most studies have only used predicted (DFT) data for training.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dirty="0"/>
          </a:p>
        </p:txBody>
      </p:sp>
      <p:pic>
        <p:nvPicPr>
          <p:cNvPr id="9" name="Picture 8" descr="A graph with numbers and a chart&#10;&#10;Description automatically generated with medium confidence">
            <a:extLst>
              <a:ext uri="{FF2B5EF4-FFF2-40B4-BE49-F238E27FC236}">
                <a16:creationId xmlns:a16="http://schemas.microsoft.com/office/drawing/2014/main" id="{E885F287-ED98-B766-E26D-04A0E903AF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5090" y="3090621"/>
            <a:ext cx="6546850" cy="2179179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9108e9ce12_1_61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29108e9ce12_1_61"/>
          <p:cNvSpPr txBox="1">
            <a:spLocks noGrp="1"/>
          </p:cNvSpPr>
          <p:nvPr>
            <p:ph type="title"/>
          </p:nvPr>
        </p:nvSpPr>
        <p:spPr>
          <a:xfrm>
            <a:off x="-25500" y="1048215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4800" b="1" dirty="0" err="1"/>
              <a:t>MagMet</a:t>
            </a:r>
            <a:br>
              <a:rPr lang="en-US" sz="3200" b="1" dirty="0"/>
            </a:br>
            <a:r>
              <a:rPr lang="en-US" sz="3200" b="1" dirty="0"/>
              <a:t>For Spectral Deconvolution of Mixtures in Metabolomics</a:t>
            </a:r>
            <a:endParaRPr sz="3200" b="1" dirty="0"/>
          </a:p>
        </p:txBody>
      </p:sp>
      <p:pic>
        <p:nvPicPr>
          <p:cNvPr id="98" name="Google Shape;98;g29108e9ce12_1_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9" name="Google Shape;99;g29108e9ce12_1_61"/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100;g29108e9ce12_1_61">
            <a:extLst>
              <a:ext uri="{FF2B5EF4-FFF2-40B4-BE49-F238E27FC236}">
                <a16:creationId xmlns:a16="http://schemas.microsoft.com/office/drawing/2014/main" id="{3BB57EC3-6192-1945-39C5-9D952D5A792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80118" b="86232"/>
          <a:stretch/>
        </p:blipFill>
        <p:spPr>
          <a:xfrm>
            <a:off x="3483387" y="2902253"/>
            <a:ext cx="1977613" cy="569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3" name="Google Shape;101;g29108e9ce12_1_61">
            <a:extLst>
              <a:ext uri="{FF2B5EF4-FFF2-40B4-BE49-F238E27FC236}">
                <a16:creationId xmlns:a16="http://schemas.microsoft.com/office/drawing/2014/main" id="{CF6350B6-AEDF-6C80-37C5-EFE2874D7F96}"/>
              </a:ext>
            </a:extLst>
          </p:cNvPr>
          <p:cNvSpPr txBox="1"/>
          <p:nvPr/>
        </p:nvSpPr>
        <p:spPr>
          <a:xfrm>
            <a:off x="3266141" y="3872314"/>
            <a:ext cx="2412103" cy="492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 dirty="0">
                <a:solidFill>
                  <a:schemeClr val="hlink"/>
                </a:solidFill>
                <a:hlinkClick r:id="rId6"/>
              </a:rPr>
              <a:t>www.magmet.ca</a:t>
            </a:r>
            <a:endParaRPr sz="20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E300A84-87D7-DE4A-B492-FE8617E1972F}"/>
              </a:ext>
            </a:extLst>
          </p:cNvPr>
          <p:cNvCxnSpPr>
            <a:stCxn id="2" idx="2"/>
          </p:cNvCxnSpPr>
          <p:nvPr/>
        </p:nvCxnSpPr>
        <p:spPr>
          <a:xfrm flipH="1">
            <a:off x="4472193" y="3471653"/>
            <a:ext cx="1" cy="37644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9108e9ce12_1_61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29108e9ce12_1_61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/>
              <a:t>MagMet</a:t>
            </a:r>
            <a:endParaRPr sz="3200" b="1"/>
          </a:p>
        </p:txBody>
      </p:sp>
      <p:pic>
        <p:nvPicPr>
          <p:cNvPr id="98" name="Google Shape;98;g29108e9ce12_1_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9" name="Google Shape;99;g29108e9ce12_1_61"/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g29108e9ce12_1_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86487" y="1453299"/>
            <a:ext cx="6114224" cy="32721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g29108e9ce12_1_61"/>
          <p:cNvSpPr txBox="1"/>
          <p:nvPr/>
        </p:nvSpPr>
        <p:spPr>
          <a:xfrm>
            <a:off x="1439925" y="571500"/>
            <a:ext cx="5151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chemeClr val="hlink"/>
                </a:solidFill>
                <a:hlinkClick r:id="rId6"/>
              </a:rPr>
              <a:t>www.magmet.ca</a:t>
            </a:r>
            <a:endParaRPr dirty="0"/>
          </a:p>
        </p:txBody>
      </p:sp>
      <p:sp>
        <p:nvSpPr>
          <p:cNvPr id="102" name="Google Shape;102;g29108e9ce12_1_61"/>
          <p:cNvSpPr txBox="1"/>
          <p:nvPr/>
        </p:nvSpPr>
        <p:spPr>
          <a:xfrm>
            <a:off x="187825" y="1404150"/>
            <a:ext cx="2504100" cy="3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Targeted identification of metabolites in biofluids such as serum, plasma, CSF and fecal water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41560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9108e9ce12_1_116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g29108e9ce12_1_116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/>
              <a:t>MagMet</a:t>
            </a:r>
            <a:endParaRPr sz="3200" b="1"/>
          </a:p>
        </p:txBody>
      </p:sp>
      <p:pic>
        <p:nvPicPr>
          <p:cNvPr id="110" name="Google Shape;110;g29108e9ce12_1_1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1" name="Google Shape;111;g29108e9ce12_1_116"/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g29108e9ce12_1_1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200" y="971550"/>
            <a:ext cx="4635074" cy="243302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g29108e9ce12_1_116"/>
          <p:cNvSpPr txBox="1"/>
          <p:nvPr/>
        </p:nvSpPr>
        <p:spPr>
          <a:xfrm>
            <a:off x="290050" y="3801225"/>
            <a:ext cx="4281950" cy="11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Currently available: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Filtered </a:t>
            </a:r>
            <a:r>
              <a:rPr lang="en-US"/>
              <a:t>serum, plasma </a:t>
            </a:r>
            <a:r>
              <a:rPr lang="en-US" dirty="0"/>
              <a:t>and CSF (500-700 MHz)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Aqueous fecal extracts (700 MHz)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Wine (700 MHz, soon)</a:t>
            </a:r>
            <a:endParaRPr dirty="0"/>
          </a:p>
        </p:txBody>
      </p:sp>
      <p:pic>
        <p:nvPicPr>
          <p:cNvPr id="114" name="Google Shape;114;g29108e9ce12_1_1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87474" y="1000040"/>
            <a:ext cx="4118550" cy="40545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9108e9ce12_1_125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g29108e9ce12_1_125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/>
              <a:t>MagMet</a:t>
            </a:r>
            <a:endParaRPr sz="3200" b="1"/>
          </a:p>
        </p:txBody>
      </p:sp>
      <p:pic>
        <p:nvPicPr>
          <p:cNvPr id="122" name="Google Shape;122;g29108e9ce12_1_1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3" name="Google Shape;123;g29108e9ce12_1_125"/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g29108e9ce12_1_1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24976" y="753873"/>
            <a:ext cx="5694026" cy="4207252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g29108e9ce12_1_125"/>
          <p:cNvSpPr txBox="1"/>
          <p:nvPr/>
        </p:nvSpPr>
        <p:spPr>
          <a:xfrm>
            <a:off x="167925" y="1221225"/>
            <a:ext cx="163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Serum spectrum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9108e9ce12_1_148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g29108e9ce12_1_148"/>
          <p:cNvSpPr txBox="1">
            <a:spLocks noGrp="1"/>
          </p:cNvSpPr>
          <p:nvPr>
            <p:ph type="title"/>
          </p:nvPr>
        </p:nvSpPr>
        <p:spPr>
          <a:xfrm>
            <a:off x="254100" y="-11055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/>
              <a:t>MagMet</a:t>
            </a:r>
            <a:endParaRPr sz="3200" b="1"/>
          </a:p>
        </p:txBody>
      </p:sp>
      <p:pic>
        <p:nvPicPr>
          <p:cNvPr id="133" name="Google Shape;133;g29108e9ce12_1_1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4" name="Google Shape;134;g29108e9ce12_1_148"/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g29108e9ce12_1_148"/>
          <p:cNvSpPr txBox="1"/>
          <p:nvPr/>
        </p:nvSpPr>
        <p:spPr>
          <a:xfrm>
            <a:off x="167925" y="1221225"/>
            <a:ext cx="163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Wine spectrum</a:t>
            </a:r>
            <a:endParaRPr/>
          </a:p>
        </p:txBody>
      </p:sp>
      <p:pic>
        <p:nvPicPr>
          <p:cNvPr id="136" name="Google Shape;136;g29108e9ce12_1_1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89225" y="761256"/>
            <a:ext cx="5791033" cy="4344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50B4-EE1F-48DB-8B26-875DD5212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956" y="2316974"/>
            <a:ext cx="8598415" cy="935677"/>
          </a:xfrm>
        </p:spPr>
        <p:txBody>
          <a:bodyPr>
            <a:normAutofit/>
          </a:bodyPr>
          <a:lstStyle/>
          <a:p>
            <a:r>
              <a:rPr lang="en-US" sz="2400" b="1" dirty="0"/>
              <a:t>DFT Calculations for Chemical Shift Prediction w/ </a:t>
            </a:r>
            <a:r>
              <a:rPr lang="en-US" sz="2400" b="1" dirty="0" err="1"/>
              <a:t>ISiCLE</a:t>
            </a:r>
            <a:br>
              <a:rPr lang="en-US" sz="2400" b="1" dirty="0"/>
            </a:br>
            <a:r>
              <a:rPr lang="en-US" sz="2400" dirty="0"/>
              <a:t>                                      Jesse Bede</a:t>
            </a:r>
          </a:p>
        </p:txBody>
      </p:sp>
      <p:sp>
        <p:nvSpPr>
          <p:cNvPr id="3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Google Shape;6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" name="Google Shape;64;p2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60710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50B4-EE1F-48DB-8B26-875DD5212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7328" y="664469"/>
            <a:ext cx="8520600" cy="636300"/>
          </a:xfrm>
        </p:spPr>
        <p:txBody>
          <a:bodyPr>
            <a:normAutofit/>
          </a:bodyPr>
          <a:lstStyle/>
          <a:p>
            <a:r>
              <a:rPr lang="en-US" sz="2400" dirty="0"/>
              <a:t>Closeout Survey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FB744-4A55-E0F1-3A68-773D2B11A283}"/>
              </a:ext>
            </a:extLst>
          </p:cNvPr>
          <p:cNvSpPr txBox="1"/>
          <p:nvPr/>
        </p:nvSpPr>
        <p:spPr>
          <a:xfrm>
            <a:off x="395417" y="1311361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Question 1: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03027-93B4-E821-5299-4D320CBEFA39}"/>
              </a:ext>
            </a:extLst>
          </p:cNvPr>
          <p:cNvSpPr txBox="1"/>
          <p:nvPr/>
        </p:nvSpPr>
        <p:spPr>
          <a:xfrm>
            <a:off x="827902" y="2390198"/>
            <a:ext cx="70680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2679" lvl="3"/>
            <a:r>
              <a:rPr lang="en-US" sz="3600" dirty="0"/>
              <a:t>Has this workshop provided insights or ideas about how NP-MRD could help your research?</a:t>
            </a:r>
          </a:p>
        </p:txBody>
      </p:sp>
      <p:sp>
        <p:nvSpPr>
          <p:cNvPr id="5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6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" name="Google Shape;64;p2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167030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50B4-EE1F-48DB-8B26-875DD5212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6808" y="675061"/>
            <a:ext cx="8520600" cy="636300"/>
          </a:xfrm>
        </p:spPr>
        <p:txBody>
          <a:bodyPr>
            <a:normAutofit/>
          </a:bodyPr>
          <a:lstStyle/>
          <a:p>
            <a:r>
              <a:rPr lang="en-US" sz="2400" dirty="0"/>
              <a:t>Closeout Survey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FB744-4A55-E0F1-3A68-773D2B11A283}"/>
              </a:ext>
            </a:extLst>
          </p:cNvPr>
          <p:cNvSpPr txBox="1"/>
          <p:nvPr/>
        </p:nvSpPr>
        <p:spPr>
          <a:xfrm>
            <a:off x="395417" y="1311361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Question 2: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03027-93B4-E821-5299-4D320CBEFA39}"/>
              </a:ext>
            </a:extLst>
          </p:cNvPr>
          <p:cNvSpPr txBox="1"/>
          <p:nvPr/>
        </p:nvSpPr>
        <p:spPr>
          <a:xfrm>
            <a:off x="827902" y="2390198"/>
            <a:ext cx="73061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2679" lvl="3"/>
            <a:r>
              <a:rPr lang="en-US" sz="3600" dirty="0"/>
              <a:t>Can you envision new features in NP-MRD that would help your research?</a:t>
            </a:r>
          </a:p>
          <a:p>
            <a:pPr marL="472679" lvl="3"/>
            <a:endParaRPr lang="en-US" sz="3600" dirty="0"/>
          </a:p>
        </p:txBody>
      </p:sp>
      <p:sp>
        <p:nvSpPr>
          <p:cNvPr id="5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6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" name="Google Shape;64;p2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6630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50B4-EE1F-48DB-8B26-875DD5212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Survey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FB744-4A55-E0F1-3A68-773D2B11A283}"/>
              </a:ext>
            </a:extLst>
          </p:cNvPr>
          <p:cNvSpPr txBox="1"/>
          <p:nvPr/>
        </p:nvSpPr>
        <p:spPr>
          <a:xfrm>
            <a:off x="395417" y="1311361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Question 2: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03027-93B4-E821-5299-4D320CBEFA39}"/>
              </a:ext>
            </a:extLst>
          </p:cNvPr>
          <p:cNvSpPr txBox="1"/>
          <p:nvPr/>
        </p:nvSpPr>
        <p:spPr>
          <a:xfrm>
            <a:off x="827902" y="2390199"/>
            <a:ext cx="70680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2679" lvl="3"/>
            <a:r>
              <a:rPr lang="en-US" sz="3600" dirty="0"/>
              <a:t>Have you used NMR to identify and/or quantify metabolites in a mixture?</a:t>
            </a:r>
          </a:p>
        </p:txBody>
      </p:sp>
      <p:sp>
        <p:nvSpPr>
          <p:cNvPr id="5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6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" name="Google Shape;64;p2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77622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65;gdc670923bb_0_0">
            <a:extLst>
              <a:ext uri="{FF2B5EF4-FFF2-40B4-BE49-F238E27FC236}">
                <a16:creationId xmlns:a16="http://schemas.microsoft.com/office/drawing/2014/main" id="{1299D7E9-43AC-4C0C-49CF-4DA9857F74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8611" y="149069"/>
            <a:ext cx="7886700" cy="16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onsolas"/>
              <a:buNone/>
            </a:pPr>
            <a:r>
              <a:rPr lang="en-CA" sz="3200" b="1" dirty="0"/>
              <a:t>Conclusion of the Workshop</a:t>
            </a:r>
            <a:endParaRPr sz="3200" b="1" dirty="0"/>
          </a:p>
        </p:txBody>
      </p:sp>
      <p:sp>
        <p:nvSpPr>
          <p:cNvPr id="5" name="Google Shape;668;gdc670923bb_0_0">
            <a:extLst>
              <a:ext uri="{FF2B5EF4-FFF2-40B4-BE49-F238E27FC236}">
                <a16:creationId xmlns:a16="http://schemas.microsoft.com/office/drawing/2014/main" id="{A4A8BADE-77C3-4A2F-1D83-FB77E40A9F64}"/>
              </a:ext>
            </a:extLst>
          </p:cNvPr>
          <p:cNvSpPr txBox="1"/>
          <p:nvPr/>
        </p:nvSpPr>
        <p:spPr>
          <a:xfrm>
            <a:off x="2978509" y="1470418"/>
            <a:ext cx="2544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CA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41;g29108e9ce12_1_227">
            <a:extLst>
              <a:ext uri="{FF2B5EF4-FFF2-40B4-BE49-F238E27FC236}">
                <a16:creationId xmlns:a16="http://schemas.microsoft.com/office/drawing/2014/main" id="{49523A2B-58E3-5435-9378-0A535BE22ABA}"/>
              </a:ext>
            </a:extLst>
          </p:cNvPr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43;g29108e9ce12_1_227">
            <a:extLst>
              <a:ext uri="{FF2B5EF4-FFF2-40B4-BE49-F238E27FC236}">
                <a16:creationId xmlns:a16="http://schemas.microsoft.com/office/drawing/2014/main" id="{17355B07-4B13-BAC5-C7FD-41E740546CFB}"/>
              </a:ext>
            </a:extLst>
          </p:cNvPr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Google Shape;144;g29108e9ce12_1_227">
            <a:extLst>
              <a:ext uri="{FF2B5EF4-FFF2-40B4-BE49-F238E27FC236}">
                <a16:creationId xmlns:a16="http://schemas.microsoft.com/office/drawing/2014/main" id="{51813627-21B8-9458-190E-D36097CE1B8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2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" name="Google Shape;145;g29108e9ce12_1_227">
            <a:extLst>
              <a:ext uri="{FF2B5EF4-FFF2-40B4-BE49-F238E27FC236}">
                <a16:creationId xmlns:a16="http://schemas.microsoft.com/office/drawing/2014/main" id="{B7DB034C-B715-7B51-DE65-5A4105E4F2D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r="62707"/>
          <a:stretch/>
        </p:blipFill>
        <p:spPr>
          <a:xfrm>
            <a:off x="8024257" y="-4557"/>
            <a:ext cx="1101009" cy="78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55;p1">
            <a:extLst>
              <a:ext uri="{FF2B5EF4-FFF2-40B4-BE49-F238E27FC236}">
                <a16:creationId xmlns:a16="http://schemas.microsoft.com/office/drawing/2014/main" id="{6BE22ECE-2D92-1AE6-B5C5-20AC059658D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2346639"/>
            <a:ext cx="4093572" cy="250288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" name="Picture 13" descr="A blue circle with dots&#10;&#10;Description automatically generated with medium confidence">
            <a:extLst>
              <a:ext uri="{FF2B5EF4-FFF2-40B4-BE49-F238E27FC236}">
                <a16:creationId xmlns:a16="http://schemas.microsoft.com/office/drawing/2014/main" id="{3E9EB7F7-3638-6969-76BC-5C3ACDBB5A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1830" y="2306203"/>
            <a:ext cx="3828691" cy="25735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CDC1097-985A-A67C-B3BC-E1CA5660C125}"/>
              </a:ext>
            </a:extLst>
          </p:cNvPr>
          <p:cNvSpPr txBox="1"/>
          <p:nvPr/>
        </p:nvSpPr>
        <p:spPr>
          <a:xfrm>
            <a:off x="5522809" y="4176501"/>
            <a:ext cx="4368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MANA 2023</a:t>
            </a:r>
          </a:p>
        </p:txBody>
      </p:sp>
    </p:spTree>
    <p:extLst>
      <p:ext uri="{BB962C8B-B14F-4D97-AF65-F5344CB8AC3E}">
        <p14:creationId xmlns:p14="http://schemas.microsoft.com/office/powerpoint/2010/main" val="3299792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50B4-EE1F-48DB-8B26-875DD5212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Survey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FB744-4A55-E0F1-3A68-773D2B11A283}"/>
              </a:ext>
            </a:extLst>
          </p:cNvPr>
          <p:cNvSpPr txBox="1"/>
          <p:nvPr/>
        </p:nvSpPr>
        <p:spPr>
          <a:xfrm>
            <a:off x="395417" y="1311361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Question 3: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03027-93B4-E821-5299-4D320CBEFA39}"/>
              </a:ext>
            </a:extLst>
          </p:cNvPr>
          <p:cNvSpPr txBox="1"/>
          <p:nvPr/>
        </p:nvSpPr>
        <p:spPr>
          <a:xfrm>
            <a:off x="827902" y="2390199"/>
            <a:ext cx="70680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2679" lvl="3"/>
            <a:r>
              <a:rPr lang="en-US" sz="3600" dirty="0"/>
              <a:t>Have you used NMR to determine the structure of a metabolite?</a:t>
            </a:r>
          </a:p>
        </p:txBody>
      </p:sp>
      <p:sp>
        <p:nvSpPr>
          <p:cNvPr id="5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6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" name="Google Shape;64;p2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8192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50B4-EE1F-48DB-8B26-875DD5212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Survey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FB744-4A55-E0F1-3A68-773D2B11A283}"/>
              </a:ext>
            </a:extLst>
          </p:cNvPr>
          <p:cNvSpPr txBox="1"/>
          <p:nvPr/>
        </p:nvSpPr>
        <p:spPr>
          <a:xfrm>
            <a:off x="395417" y="1311361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Question 4: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03027-93B4-E821-5299-4D320CBEFA39}"/>
              </a:ext>
            </a:extLst>
          </p:cNvPr>
          <p:cNvSpPr txBox="1"/>
          <p:nvPr/>
        </p:nvSpPr>
        <p:spPr>
          <a:xfrm>
            <a:off x="827902" y="2390198"/>
            <a:ext cx="70680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2679" lvl="3"/>
            <a:r>
              <a:rPr lang="en-US" sz="3600" dirty="0"/>
              <a:t>Have you used an NMR database resource to assist in identification or structure determination of a metabolite?</a:t>
            </a:r>
          </a:p>
        </p:txBody>
      </p:sp>
      <p:sp>
        <p:nvSpPr>
          <p:cNvPr id="5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6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" name="Google Shape;64;p2"/>
          <p:cNvPicPr preferRelativeResize="0"/>
          <p:nvPr/>
        </p:nvPicPr>
        <p:blipFill rotWithShape="1">
          <a:blip r:embed="rId4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0128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/>
          <p:nvPr/>
        </p:nvSpPr>
        <p:spPr>
          <a:xfrm>
            <a:off x="0" y="5257800"/>
            <a:ext cx="9155400" cy="464100"/>
          </a:xfrm>
          <a:prstGeom prst="rect">
            <a:avLst/>
          </a:prstGeom>
          <a:solidFill>
            <a:srgbClr val="62D7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"/>
          <p:cNvSpPr txBox="1">
            <a:spLocks noGrp="1"/>
          </p:cNvSpPr>
          <p:nvPr>
            <p:ph type="title"/>
          </p:nvPr>
        </p:nvSpPr>
        <p:spPr>
          <a:xfrm>
            <a:off x="254000" y="31217"/>
            <a:ext cx="8661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800" tIns="100800" rIns="100800" bIns="1008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200" b="1" dirty="0"/>
              <a:t>About The NP-MRD</a:t>
            </a:r>
            <a:endParaRPr sz="3200" b="1" dirty="0"/>
          </a:p>
        </p:txBody>
      </p:sp>
      <p:sp>
        <p:nvSpPr>
          <p:cNvPr id="62" name="Google Shape;62;p2"/>
          <p:cNvSpPr txBox="1"/>
          <p:nvPr/>
        </p:nvSpPr>
        <p:spPr>
          <a:xfrm>
            <a:off x="228600" y="5206995"/>
            <a:ext cx="8686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www.npmrd.org</a:t>
            </a:r>
            <a:r>
              <a:rPr lang="en-US" sz="25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46743" cy="9205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2"/>
          <p:cNvPicPr preferRelativeResize="0"/>
          <p:nvPr/>
        </p:nvPicPr>
        <p:blipFill rotWithShape="1">
          <a:blip r:embed="rId5">
            <a:alphaModFix/>
          </a:blip>
          <a:srcRect r="62708"/>
          <a:stretch/>
        </p:blipFill>
        <p:spPr>
          <a:xfrm>
            <a:off x="7897257" y="58943"/>
            <a:ext cx="1101009" cy="7886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E806FE5C-8BED-8A32-DCF3-4A69FE7337EB}"/>
              </a:ext>
            </a:extLst>
          </p:cNvPr>
          <p:cNvSpPr txBox="1">
            <a:spLocks/>
          </p:cNvSpPr>
          <p:nvPr/>
        </p:nvSpPr>
        <p:spPr>
          <a:xfrm>
            <a:off x="4635499" y="965200"/>
            <a:ext cx="3975101" cy="4470400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Data repository of NMR data of natural products from all species – including primary and secondary </a:t>
            </a:r>
            <a:r>
              <a:rPr lang="en-US" sz="2000" dirty="0">
                <a:solidFill>
                  <a:srgbClr val="FF0000"/>
                </a:solidFill>
              </a:rPr>
              <a:t>metabolites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280,625 compounds with 2.7 million NMR spectra (&gt;2300 expt. measured, 413,125 simulated, 2,304,360 predicted)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Includes descriptions, chemical properties and provenance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Supports spectral, structure and text searches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i="1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Supports data deposition</a:t>
            </a:r>
            <a:endParaRPr lang="en-US" sz="2000" i="1" dirty="0">
              <a:solidFill>
                <a:srgbClr val="FF0000"/>
              </a:solidFill>
              <a:latin typeface="Arial" charset="0"/>
              <a:cs typeface="ＭＳ Ｐゴシック" charset="0"/>
            </a:endParaRPr>
          </a:p>
          <a:p>
            <a:endParaRPr lang="en-US" sz="2000" dirty="0"/>
          </a:p>
        </p:txBody>
      </p:sp>
      <p:pic>
        <p:nvPicPr>
          <p:cNvPr id="4" name="Google Shape;63;p14">
            <a:extLst>
              <a:ext uri="{FF2B5EF4-FFF2-40B4-BE49-F238E27FC236}">
                <a16:creationId xmlns:a16="http://schemas.microsoft.com/office/drawing/2014/main" id="{0D7B9D37-3E01-4495-0F48-83934CCBD16F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346" y="1054450"/>
            <a:ext cx="3056584" cy="1502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Google Shape;219;p26">
            <a:extLst>
              <a:ext uri="{FF2B5EF4-FFF2-40B4-BE49-F238E27FC236}">
                <a16:creationId xmlns:a16="http://schemas.microsoft.com/office/drawing/2014/main" id="{431B8F89-132C-342A-A69A-693E0101030D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3400" y="3355763"/>
            <a:ext cx="3274543" cy="16319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78D0B7F9-053B-593B-AAB9-E92AAE353D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1550" y="2106457"/>
            <a:ext cx="3280450" cy="150208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705788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44770</TotalTime>
  <Words>2279</Words>
  <Application>Microsoft Macintosh PowerPoint</Application>
  <PresentationFormat>On-screen Show (16:10)</PresentationFormat>
  <Paragraphs>489</Paragraphs>
  <Slides>60</Slides>
  <Notes>44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5" baseType="lpstr">
      <vt:lpstr>Arial</vt:lpstr>
      <vt:lpstr>Calibri</vt:lpstr>
      <vt:lpstr>Consolas</vt:lpstr>
      <vt:lpstr>Wingdings</vt:lpstr>
      <vt:lpstr>Simple Light</vt:lpstr>
      <vt:lpstr>PowerPoint Presentation</vt:lpstr>
      <vt:lpstr>NP-MRD – Workshop</vt:lpstr>
      <vt:lpstr>NP-MRD – Workshop</vt:lpstr>
      <vt:lpstr>NP-MRD Organization</vt:lpstr>
      <vt:lpstr>Survey</vt:lpstr>
      <vt:lpstr>Survey</vt:lpstr>
      <vt:lpstr>Survey</vt:lpstr>
      <vt:lpstr>Survey</vt:lpstr>
      <vt:lpstr>About The NP-MRD</vt:lpstr>
      <vt:lpstr>About The NP-MRD</vt:lpstr>
      <vt:lpstr>NP-MRD – Navigation Bar</vt:lpstr>
      <vt:lpstr>NP-MRD – Total Number  of Compounds </vt:lpstr>
      <vt:lpstr>NP-MRD – Drag and Drop  Deposition</vt:lpstr>
      <vt:lpstr>NP-MRD – Drag and Drop  Deposition</vt:lpstr>
      <vt:lpstr>NP-MRD – Drag and Drop  (Behind the Scenes)</vt:lpstr>
      <vt:lpstr>Give It A Try Yourself!</vt:lpstr>
      <vt:lpstr>NP-MRD –  Mixture Deposition System</vt:lpstr>
      <vt:lpstr>NP-MRD –  Mixture Deposition System</vt:lpstr>
      <vt:lpstr>NP-MRD –  Mixture Deposition Visualization</vt:lpstr>
      <vt:lpstr>Give It A Try Yourself!</vt:lpstr>
      <vt:lpstr>NP-MRD –  Mixture Deposition System</vt:lpstr>
      <vt:lpstr>NP-MRD –  Compound Data on Mixtures</vt:lpstr>
      <vt:lpstr>NP-MRD – Search Capabilities</vt:lpstr>
      <vt:lpstr>NP-MRD – Advanced Search</vt:lpstr>
      <vt:lpstr>NP-MRD – Text Query Search</vt:lpstr>
      <vt:lpstr>NP-MRD – NMR Search Part I</vt:lpstr>
      <vt:lpstr>NP-MRD – NMR Search Part I RESULTS</vt:lpstr>
      <vt:lpstr>NP-MRD – NMR Search Part I RESULTS</vt:lpstr>
      <vt:lpstr>NP-MRD – NMR Search Part II</vt:lpstr>
      <vt:lpstr>NP-MRD – NMR Search Part II RESULTS</vt:lpstr>
      <vt:lpstr>NP-MRD – NMR Search Part II RESULTS</vt:lpstr>
      <vt:lpstr>NP-MRD – NMR Search Part III</vt:lpstr>
      <vt:lpstr>NP-MRD – NMR Search Part III RESULTS</vt:lpstr>
      <vt:lpstr>NP-MRD – NMR Search Part III RESULTS</vt:lpstr>
      <vt:lpstr>NP-MRD – NMR Search Part IV Mass Constraints</vt:lpstr>
      <vt:lpstr>NP-MRD – NMR Search Part IV RESULTS</vt:lpstr>
      <vt:lpstr>NP-MRD – NMR Search Part IV RESULTS</vt:lpstr>
      <vt:lpstr>Give It A Try Yourself!</vt:lpstr>
      <vt:lpstr>Machine Learning (ML) vs. Deep Learning</vt:lpstr>
      <vt:lpstr>Machine Learning To Predict  Chemical Shifts</vt:lpstr>
      <vt:lpstr>PowerPoint Presentation</vt:lpstr>
      <vt:lpstr>NMRPred 13C Performance</vt:lpstr>
      <vt:lpstr>NP-MRD – Utilities</vt:lpstr>
      <vt:lpstr>NP-MRD – 1H Predictor RESULTS</vt:lpstr>
      <vt:lpstr>NP-MRD – Utilities</vt:lpstr>
      <vt:lpstr>NP-MRD – 13C Predictor – RESULTS</vt:lpstr>
      <vt:lpstr>Give It A Try Yourself!</vt:lpstr>
      <vt:lpstr>NP-MRD – Utilities</vt:lpstr>
      <vt:lpstr>Spin Matrix Calculations Overview</vt:lpstr>
      <vt:lpstr>Spin Matrix Calculations</vt:lpstr>
      <vt:lpstr>J Coupling Predictions</vt:lpstr>
      <vt:lpstr>MagMet For Spectral Deconvolution of Mixtures in Metabolomics</vt:lpstr>
      <vt:lpstr>MagMet</vt:lpstr>
      <vt:lpstr>MagMet</vt:lpstr>
      <vt:lpstr>MagMet</vt:lpstr>
      <vt:lpstr>MagMet</vt:lpstr>
      <vt:lpstr>DFT Calculations for Chemical Shift Prediction w/ ISiCLE                                       Jesse Bede</vt:lpstr>
      <vt:lpstr>Closeout Survey</vt:lpstr>
      <vt:lpstr>Closeout Survey</vt:lpstr>
      <vt:lpstr>Conclusion of the Workshop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TMIC</dc:creator>
  <cp:lastModifiedBy>Vasuk Gautam</cp:lastModifiedBy>
  <cp:revision>126</cp:revision>
  <dcterms:modified xsi:type="dcterms:W3CDTF">2023-10-23T21:36:29Z</dcterms:modified>
</cp:coreProperties>
</file>