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  <p:sldMasterId id="2147483733" r:id="rId2"/>
  </p:sldMasterIdLst>
  <p:notesMasterIdLst>
    <p:notesMasterId r:id="rId17"/>
  </p:notesMasterIdLst>
  <p:handoutMasterIdLst>
    <p:handoutMasterId r:id="rId18"/>
  </p:handoutMasterIdLst>
  <p:sldIdLst>
    <p:sldId id="260" r:id="rId3"/>
    <p:sldId id="296" r:id="rId4"/>
    <p:sldId id="314" r:id="rId5"/>
    <p:sldId id="297" r:id="rId6"/>
    <p:sldId id="272" r:id="rId7"/>
    <p:sldId id="315" r:id="rId8"/>
    <p:sldId id="281" r:id="rId9"/>
    <p:sldId id="298" r:id="rId10"/>
    <p:sldId id="299" r:id="rId11"/>
    <p:sldId id="316" r:id="rId12"/>
    <p:sldId id="303" r:id="rId13"/>
    <p:sldId id="271" r:id="rId14"/>
    <p:sldId id="317" r:id="rId15"/>
    <p:sldId id="310" r:id="rId16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4B4"/>
    <a:srgbClr val="CFCFCF"/>
    <a:srgbClr val="E5E5E5"/>
    <a:srgbClr val="F0F0F0"/>
    <a:srgbClr val="000000"/>
    <a:srgbClr val="C0C1C1"/>
    <a:srgbClr val="FF00FF"/>
    <a:srgbClr val="719500"/>
    <a:srgbClr val="007836"/>
    <a:srgbClr val="BE0F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86122"/>
  </p:normalViewPr>
  <p:slideViewPr>
    <p:cSldViewPr snapToGrid="0" snapToObjects="1">
      <p:cViewPr varScale="1">
        <p:scale>
          <a:sx n="91" d="100"/>
          <a:sy n="91" d="100"/>
        </p:scale>
        <p:origin x="16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7" d="100"/>
          <a:sy n="117" d="100"/>
        </p:scale>
        <p:origin x="4976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CA0B99-E14A-2A4C-B281-2ED99E1573B4}" type="doc">
      <dgm:prSet loTypeId="urn:microsoft.com/office/officeart/2005/8/layout/gear1" loCatId="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6C33969F-F8BD-284E-9BF7-CD6AF256669A}">
      <dgm:prSet phldrT="[Text]" custT="1"/>
      <dgm:spPr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783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6510" tIns="16510" rIns="16510" bIns="16510" numCol="1" spcCol="1270" anchor="ctr" anchorCtr="0"/>
        <a:lstStyle/>
        <a:p>
          <a:r>
            <a:rPr lang="en-US" sz="1300" kern="1200" dirty="0">
              <a:solidFill>
                <a:srgbClr val="616265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STRUCTURE MODIFICATIONS / INITIAL OPTIMIZATION</a:t>
          </a:r>
        </a:p>
      </dgm:t>
    </dgm:pt>
    <dgm:pt modelId="{C2BAFD19-AAB1-9347-9713-6456086D1550}" type="parTrans" cxnId="{16B1CFA6-97E2-A048-9BA2-1352CAE8DA40}">
      <dgm:prSet/>
      <dgm:spPr/>
      <dgm:t>
        <a:bodyPr/>
        <a:lstStyle/>
        <a:p>
          <a:endParaRPr lang="en-US"/>
        </a:p>
      </dgm:t>
    </dgm:pt>
    <dgm:pt modelId="{52847AF3-687A-5C42-8778-12F0C22BEFB0}" type="sibTrans" cxnId="{16B1CFA6-97E2-A048-9BA2-1352CAE8DA40}">
      <dgm:prSet/>
      <dgm:spPr/>
      <dgm:t>
        <a:bodyPr/>
        <a:lstStyle/>
        <a:p>
          <a:endParaRPr lang="en-US"/>
        </a:p>
      </dgm:t>
    </dgm:pt>
    <dgm:pt modelId="{105C05E5-D7B4-D547-B596-A88309E8FFB9}">
      <dgm:prSet/>
      <dgm:spPr/>
      <dgm:t>
        <a:bodyPr/>
        <a:lstStyle/>
        <a:p>
          <a:r>
            <a:rPr lang="en-US" dirty="0"/>
            <a:t>CONFORMER GENERATION</a:t>
          </a:r>
        </a:p>
      </dgm:t>
    </dgm:pt>
    <dgm:pt modelId="{46E211FC-2678-C64D-8A87-282DB0D25AAC}" type="parTrans" cxnId="{F4C23663-CA09-254D-838D-7633E96F7F93}">
      <dgm:prSet/>
      <dgm:spPr/>
      <dgm:t>
        <a:bodyPr/>
        <a:lstStyle/>
        <a:p>
          <a:endParaRPr lang="en-US"/>
        </a:p>
      </dgm:t>
    </dgm:pt>
    <dgm:pt modelId="{DF0CEA86-ECD7-2542-AAEC-2FE1D29AC4AC}" type="sibTrans" cxnId="{F4C23663-CA09-254D-838D-7633E96F7F93}">
      <dgm:prSet/>
      <dgm:spPr/>
      <dgm:t>
        <a:bodyPr/>
        <a:lstStyle/>
        <a:p>
          <a:endParaRPr lang="en-US"/>
        </a:p>
      </dgm:t>
    </dgm:pt>
    <dgm:pt modelId="{D3EDE425-D4F2-174B-8545-2B38E6271E60}">
      <dgm:prSet/>
      <dgm:spPr/>
      <dgm:t>
        <a:bodyPr/>
        <a:lstStyle/>
        <a:p>
          <a:r>
            <a:rPr lang="en-US" dirty="0"/>
            <a:t>QM OPTIMIZATION</a:t>
          </a:r>
        </a:p>
      </dgm:t>
    </dgm:pt>
    <dgm:pt modelId="{AF088EED-8D34-784A-88CF-E5B64D8D4F1F}" type="parTrans" cxnId="{60AAA216-2056-044D-9EE8-9B0B594BDE89}">
      <dgm:prSet/>
      <dgm:spPr/>
      <dgm:t>
        <a:bodyPr/>
        <a:lstStyle/>
        <a:p>
          <a:endParaRPr lang="en-US"/>
        </a:p>
      </dgm:t>
    </dgm:pt>
    <dgm:pt modelId="{437E35A8-B6C9-E94E-9BC9-149A4C954A92}" type="sibTrans" cxnId="{60AAA216-2056-044D-9EE8-9B0B594BDE89}">
      <dgm:prSet/>
      <dgm:spPr/>
      <dgm:t>
        <a:bodyPr/>
        <a:lstStyle/>
        <a:p>
          <a:endParaRPr lang="en-US"/>
        </a:p>
      </dgm:t>
    </dgm:pt>
    <dgm:pt modelId="{3B84CB58-E6BF-7944-91B7-8EEA2A3CA4E8}">
      <dgm:prSet/>
      <dgm:spPr/>
      <dgm:t>
        <a:bodyPr/>
        <a:lstStyle/>
        <a:p>
          <a:r>
            <a:rPr lang="en-US" dirty="0"/>
            <a:t>CHEMICAL SHIELDINGS</a:t>
          </a:r>
        </a:p>
      </dgm:t>
    </dgm:pt>
    <dgm:pt modelId="{035FBAF7-F293-E248-BBEF-01B37860ED1C}" type="parTrans" cxnId="{CE42A44D-7DAB-C442-AF66-826EF56566B5}">
      <dgm:prSet/>
      <dgm:spPr/>
      <dgm:t>
        <a:bodyPr/>
        <a:lstStyle/>
        <a:p>
          <a:endParaRPr lang="en-US"/>
        </a:p>
      </dgm:t>
    </dgm:pt>
    <dgm:pt modelId="{11B611A0-432C-7343-99BC-E730E49C3DEE}" type="sibTrans" cxnId="{CE42A44D-7DAB-C442-AF66-826EF56566B5}">
      <dgm:prSet/>
      <dgm:spPr/>
      <dgm:t>
        <a:bodyPr/>
        <a:lstStyle/>
        <a:p>
          <a:endParaRPr lang="en-US"/>
        </a:p>
      </dgm:t>
    </dgm:pt>
    <dgm:pt modelId="{C9D375A2-59E0-3943-A3D8-026B0F6A0B8C}">
      <dgm:prSet/>
      <dgm:spPr/>
      <dgm:t>
        <a:bodyPr/>
        <a:lstStyle/>
        <a:p>
          <a:r>
            <a:rPr lang="en-US" dirty="0"/>
            <a:t>INFRARED SPECTRA</a:t>
          </a:r>
        </a:p>
      </dgm:t>
    </dgm:pt>
    <dgm:pt modelId="{51E41B66-3DDC-EC46-AB3A-F414FA7D2A5A}" type="parTrans" cxnId="{8215ED81-1551-C54C-A04F-A14C8830B80E}">
      <dgm:prSet/>
      <dgm:spPr/>
      <dgm:t>
        <a:bodyPr/>
        <a:lstStyle/>
        <a:p>
          <a:endParaRPr lang="en-US"/>
        </a:p>
      </dgm:t>
    </dgm:pt>
    <dgm:pt modelId="{EBFF8549-7134-C54E-AB10-F09B30C5D779}" type="sibTrans" cxnId="{8215ED81-1551-C54C-A04F-A14C8830B80E}">
      <dgm:prSet/>
      <dgm:spPr/>
      <dgm:t>
        <a:bodyPr/>
        <a:lstStyle/>
        <a:p>
          <a:endParaRPr lang="en-US"/>
        </a:p>
      </dgm:t>
    </dgm:pt>
    <dgm:pt modelId="{D639ECE3-20C7-7944-96DD-31DB11341D7E}">
      <dgm:prSet/>
      <dgm:spPr/>
      <dgm:t>
        <a:bodyPr/>
        <a:lstStyle/>
        <a:p>
          <a:r>
            <a:rPr lang="en-US" dirty="0"/>
            <a:t>COLLISION CROSS SECTION</a:t>
          </a:r>
        </a:p>
      </dgm:t>
    </dgm:pt>
    <dgm:pt modelId="{9100CE1B-AC4E-CC47-953C-B5DAA7AED96E}" type="parTrans" cxnId="{3A16BF49-5012-554D-8C73-9872B351C092}">
      <dgm:prSet/>
      <dgm:spPr/>
      <dgm:t>
        <a:bodyPr/>
        <a:lstStyle/>
        <a:p>
          <a:endParaRPr lang="en-US"/>
        </a:p>
      </dgm:t>
    </dgm:pt>
    <dgm:pt modelId="{5B4C9769-57E9-DF4F-B926-80C9866EC810}" type="sibTrans" cxnId="{3A16BF49-5012-554D-8C73-9872B351C092}">
      <dgm:prSet/>
      <dgm:spPr/>
      <dgm:t>
        <a:bodyPr/>
        <a:lstStyle/>
        <a:p>
          <a:endParaRPr lang="en-US"/>
        </a:p>
      </dgm:t>
    </dgm:pt>
    <dgm:pt modelId="{37EA3103-FE52-D643-A6BE-2417BC5156C9}">
      <dgm:prSet/>
      <dgm:spPr/>
      <dgm:t>
        <a:bodyPr/>
        <a:lstStyle/>
        <a:p>
          <a:r>
            <a:rPr lang="en-US" dirty="0"/>
            <a:t>3D STRUCTURE DERIVED PROPERTIES</a:t>
          </a:r>
        </a:p>
      </dgm:t>
    </dgm:pt>
    <dgm:pt modelId="{605F3346-9CFC-DB4D-9B89-47279967C24E}" type="parTrans" cxnId="{3325B620-CE33-3C40-8BB5-DFF7F876DEEA}">
      <dgm:prSet/>
      <dgm:spPr/>
      <dgm:t>
        <a:bodyPr/>
        <a:lstStyle/>
        <a:p>
          <a:endParaRPr lang="en-US"/>
        </a:p>
      </dgm:t>
    </dgm:pt>
    <dgm:pt modelId="{EC12B8FE-07CA-454F-82F3-712C2C4D64A2}" type="sibTrans" cxnId="{3325B620-CE33-3C40-8BB5-DFF7F876DEEA}">
      <dgm:prSet/>
      <dgm:spPr/>
      <dgm:t>
        <a:bodyPr/>
        <a:lstStyle/>
        <a:p>
          <a:endParaRPr lang="en-US"/>
        </a:p>
      </dgm:t>
    </dgm:pt>
    <dgm:pt modelId="{2B057AD5-F4EC-3947-9CE4-2CA3B106E5C0}">
      <dgm:prSet/>
      <dgm:spPr/>
      <dgm:t>
        <a:bodyPr/>
        <a:lstStyle/>
        <a:p>
          <a:r>
            <a:rPr lang="en-US" dirty="0"/>
            <a:t>DOWN SELECTION</a:t>
          </a:r>
        </a:p>
      </dgm:t>
    </dgm:pt>
    <dgm:pt modelId="{2401DCD0-CD27-2342-832E-8D81F9D2A5FE}" type="parTrans" cxnId="{D5FA43DE-0206-0E4C-8F12-CB13564DD0B7}">
      <dgm:prSet/>
      <dgm:spPr/>
      <dgm:t>
        <a:bodyPr/>
        <a:lstStyle/>
        <a:p>
          <a:endParaRPr lang="en-US"/>
        </a:p>
      </dgm:t>
    </dgm:pt>
    <dgm:pt modelId="{59608ED0-B04F-B146-9757-216A8A8015AF}" type="sibTrans" cxnId="{D5FA43DE-0206-0E4C-8F12-CB13564DD0B7}">
      <dgm:prSet/>
      <dgm:spPr/>
      <dgm:t>
        <a:bodyPr/>
        <a:lstStyle/>
        <a:p>
          <a:endParaRPr lang="en-US"/>
        </a:p>
      </dgm:t>
    </dgm:pt>
    <dgm:pt modelId="{3097C2D8-82B0-7347-9E17-7BDC01A85890}" type="pres">
      <dgm:prSet presAssocID="{23CA0B99-E14A-2A4C-B281-2ED99E1573B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F4E4523-7488-2D4B-A318-A449E130D8FE}" type="pres">
      <dgm:prSet presAssocID="{6C33969F-F8BD-284E-9BF7-CD6AF256669A}" presName="gear1" presStyleLbl="node1" presStyleIdx="0" presStyleCnt="3">
        <dgm:presLayoutVars>
          <dgm:chMax val="1"/>
          <dgm:bulletEnabled val="1"/>
        </dgm:presLayoutVars>
      </dgm:prSet>
      <dgm:spPr>
        <a:xfrm>
          <a:off x="3355285" y="2720515"/>
          <a:ext cx="3325075" cy="3325075"/>
        </a:xfrm>
        <a:prstGeom prst="gear9">
          <a:avLst/>
        </a:prstGeom>
      </dgm:spPr>
    </dgm:pt>
    <dgm:pt modelId="{86AD8F77-AD5B-E348-BCDB-1CC128D87276}" type="pres">
      <dgm:prSet presAssocID="{6C33969F-F8BD-284E-9BF7-CD6AF256669A}" presName="gear1srcNode" presStyleLbl="node1" presStyleIdx="0" presStyleCnt="3"/>
      <dgm:spPr/>
    </dgm:pt>
    <dgm:pt modelId="{8663EB9E-A6A5-5741-998C-31F065D016DD}" type="pres">
      <dgm:prSet presAssocID="{6C33969F-F8BD-284E-9BF7-CD6AF256669A}" presName="gear1dstNode" presStyleLbl="node1" presStyleIdx="0" presStyleCnt="3"/>
      <dgm:spPr/>
    </dgm:pt>
    <dgm:pt modelId="{6775DDA2-6DEA-A24A-A345-22881DC62D71}" type="pres">
      <dgm:prSet presAssocID="{105C05E5-D7B4-D547-B596-A88309E8FFB9}" presName="gear2" presStyleLbl="node1" presStyleIdx="1" presStyleCnt="3">
        <dgm:presLayoutVars>
          <dgm:chMax val="1"/>
          <dgm:bulletEnabled val="1"/>
        </dgm:presLayoutVars>
      </dgm:prSet>
      <dgm:spPr/>
    </dgm:pt>
    <dgm:pt modelId="{FD56672D-EC89-1B4A-A4E4-632841BDDEA8}" type="pres">
      <dgm:prSet presAssocID="{105C05E5-D7B4-D547-B596-A88309E8FFB9}" presName="gear2srcNode" presStyleLbl="node1" presStyleIdx="1" presStyleCnt="3"/>
      <dgm:spPr/>
    </dgm:pt>
    <dgm:pt modelId="{9C44B970-C668-1C43-9BF1-8A2E2CB7E568}" type="pres">
      <dgm:prSet presAssocID="{105C05E5-D7B4-D547-B596-A88309E8FFB9}" presName="gear2dstNode" presStyleLbl="node1" presStyleIdx="1" presStyleCnt="3"/>
      <dgm:spPr/>
    </dgm:pt>
    <dgm:pt modelId="{2210252F-EFC2-A346-BAA2-5A1D43BEC92D}" type="pres">
      <dgm:prSet presAssocID="{105C05E5-D7B4-D547-B596-A88309E8FFB9}" presName="gear2ch" presStyleLbl="fgAcc1" presStyleIdx="0" presStyleCnt="2" custScaleX="75514" custScaleY="66140" custLinFactY="-100000" custLinFactNeighborX="-48470" custLinFactNeighborY="-146794">
        <dgm:presLayoutVars>
          <dgm:chMax val="0"/>
          <dgm:bulletEnabled val="1"/>
        </dgm:presLayoutVars>
      </dgm:prSet>
      <dgm:spPr/>
    </dgm:pt>
    <dgm:pt modelId="{CC506DEF-B56B-7544-A80C-E739A966019F}" type="pres">
      <dgm:prSet presAssocID="{D3EDE425-D4F2-174B-8545-2B38E6271E60}" presName="gear3" presStyleLbl="node1" presStyleIdx="2" presStyleCnt="3"/>
      <dgm:spPr/>
    </dgm:pt>
    <dgm:pt modelId="{1AD36FB7-4372-5947-BDD4-EE861ECA4872}" type="pres">
      <dgm:prSet presAssocID="{D3EDE425-D4F2-174B-8545-2B38E6271E60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3E6FBCC8-1C87-6848-B71A-10D46F180888}" type="pres">
      <dgm:prSet presAssocID="{D3EDE425-D4F2-174B-8545-2B38E6271E60}" presName="gear3srcNode" presStyleLbl="node1" presStyleIdx="2" presStyleCnt="3"/>
      <dgm:spPr/>
    </dgm:pt>
    <dgm:pt modelId="{674167B0-AB0B-BC40-8A9F-8CF7ECF1AF60}" type="pres">
      <dgm:prSet presAssocID="{D3EDE425-D4F2-174B-8545-2B38E6271E60}" presName="gear3dstNode" presStyleLbl="node1" presStyleIdx="2" presStyleCnt="3"/>
      <dgm:spPr/>
    </dgm:pt>
    <dgm:pt modelId="{8FF236BA-1AED-A94E-97B5-50AA5C41E915}" type="pres">
      <dgm:prSet presAssocID="{D3EDE425-D4F2-174B-8545-2B38E6271E60}" presName="gear3ch" presStyleLbl="fgAcc1" presStyleIdx="1" presStyleCnt="2" custScaleX="98837" custScaleY="70936" custLinFactY="-29780" custLinFactNeighborX="-28035" custLinFactNeighborY="-100000">
        <dgm:presLayoutVars>
          <dgm:chMax val="0"/>
          <dgm:bulletEnabled val="1"/>
        </dgm:presLayoutVars>
      </dgm:prSet>
      <dgm:spPr/>
    </dgm:pt>
    <dgm:pt modelId="{1D275252-8077-B44A-AD12-9D9CE91C91D5}" type="pres">
      <dgm:prSet presAssocID="{52847AF3-687A-5C42-8778-12F0C22BEFB0}" presName="connector1" presStyleLbl="sibTrans2D1" presStyleIdx="0" presStyleCnt="3"/>
      <dgm:spPr/>
    </dgm:pt>
    <dgm:pt modelId="{5EAD5B1D-42BA-6544-80D4-00154A31D756}" type="pres">
      <dgm:prSet presAssocID="{DF0CEA86-ECD7-2542-AAEC-2FE1D29AC4AC}" presName="connector2" presStyleLbl="sibTrans2D1" presStyleIdx="1" presStyleCnt="3"/>
      <dgm:spPr/>
    </dgm:pt>
    <dgm:pt modelId="{DB154867-F77A-6241-86DF-ED51960D2E06}" type="pres">
      <dgm:prSet presAssocID="{437E35A8-B6C9-E94E-9BC9-149A4C954A92}" presName="connector3" presStyleLbl="sibTrans2D1" presStyleIdx="2" presStyleCnt="3"/>
      <dgm:spPr/>
    </dgm:pt>
  </dgm:ptLst>
  <dgm:cxnLst>
    <dgm:cxn modelId="{60AAA216-2056-044D-9EE8-9B0B594BDE89}" srcId="{23CA0B99-E14A-2A4C-B281-2ED99E1573B4}" destId="{D3EDE425-D4F2-174B-8545-2B38E6271E60}" srcOrd="2" destOrd="0" parTransId="{AF088EED-8D34-784A-88CF-E5B64D8D4F1F}" sibTransId="{437E35A8-B6C9-E94E-9BC9-149A4C954A92}"/>
    <dgm:cxn modelId="{3325B620-CE33-3C40-8BB5-DFF7F876DEEA}" srcId="{D3EDE425-D4F2-174B-8545-2B38E6271E60}" destId="{37EA3103-FE52-D643-A6BE-2417BC5156C9}" srcOrd="3" destOrd="0" parTransId="{605F3346-9CFC-DB4D-9B89-47279967C24E}" sibTransId="{EC12B8FE-07CA-454F-82F3-712C2C4D64A2}"/>
    <dgm:cxn modelId="{77E18122-EAC7-8C4B-BEE2-25E52B4B55D2}" type="presOf" srcId="{37EA3103-FE52-D643-A6BE-2417BC5156C9}" destId="{8FF236BA-1AED-A94E-97B5-50AA5C41E915}" srcOrd="0" destOrd="3" presId="urn:microsoft.com/office/officeart/2005/8/layout/gear1"/>
    <dgm:cxn modelId="{05A8D35C-569C-1C40-9EFF-1BFFF91E4EF6}" type="presOf" srcId="{437E35A8-B6C9-E94E-9BC9-149A4C954A92}" destId="{DB154867-F77A-6241-86DF-ED51960D2E06}" srcOrd="0" destOrd="0" presId="urn:microsoft.com/office/officeart/2005/8/layout/gear1"/>
    <dgm:cxn modelId="{F4C23663-CA09-254D-838D-7633E96F7F93}" srcId="{23CA0B99-E14A-2A4C-B281-2ED99E1573B4}" destId="{105C05E5-D7B4-D547-B596-A88309E8FFB9}" srcOrd="1" destOrd="0" parTransId="{46E211FC-2678-C64D-8A87-282DB0D25AAC}" sibTransId="{DF0CEA86-ECD7-2542-AAEC-2FE1D29AC4AC}"/>
    <dgm:cxn modelId="{7958D963-6F62-4344-BFFF-1973580FE3F4}" type="presOf" srcId="{D3EDE425-D4F2-174B-8545-2B38E6271E60}" destId="{CC506DEF-B56B-7544-A80C-E739A966019F}" srcOrd="0" destOrd="0" presId="urn:microsoft.com/office/officeart/2005/8/layout/gear1"/>
    <dgm:cxn modelId="{3A16BF49-5012-554D-8C73-9872B351C092}" srcId="{D3EDE425-D4F2-174B-8545-2B38E6271E60}" destId="{D639ECE3-20C7-7944-96DD-31DB11341D7E}" srcOrd="2" destOrd="0" parTransId="{9100CE1B-AC4E-CC47-953C-B5DAA7AED96E}" sibTransId="{5B4C9769-57E9-DF4F-B926-80C9866EC810}"/>
    <dgm:cxn modelId="{CE42A44D-7DAB-C442-AF66-826EF56566B5}" srcId="{D3EDE425-D4F2-174B-8545-2B38E6271E60}" destId="{3B84CB58-E6BF-7944-91B7-8EEA2A3CA4E8}" srcOrd="0" destOrd="0" parTransId="{035FBAF7-F293-E248-BBEF-01B37860ED1C}" sibTransId="{11B611A0-432C-7343-99BC-E730E49C3DEE}"/>
    <dgm:cxn modelId="{93659077-2A31-994A-8E2A-25CAEED579A9}" type="presOf" srcId="{52847AF3-687A-5C42-8778-12F0C22BEFB0}" destId="{1D275252-8077-B44A-AD12-9D9CE91C91D5}" srcOrd="0" destOrd="0" presId="urn:microsoft.com/office/officeart/2005/8/layout/gear1"/>
    <dgm:cxn modelId="{48E67B7A-9B42-2D41-B393-09B14EFD98D5}" type="presOf" srcId="{D3EDE425-D4F2-174B-8545-2B38E6271E60}" destId="{3E6FBCC8-1C87-6848-B71A-10D46F180888}" srcOrd="2" destOrd="0" presId="urn:microsoft.com/office/officeart/2005/8/layout/gear1"/>
    <dgm:cxn modelId="{8215ED81-1551-C54C-A04F-A14C8830B80E}" srcId="{D3EDE425-D4F2-174B-8545-2B38E6271E60}" destId="{C9D375A2-59E0-3943-A3D8-026B0F6A0B8C}" srcOrd="1" destOrd="0" parTransId="{51E41B66-3DDC-EC46-AB3A-F414FA7D2A5A}" sibTransId="{EBFF8549-7134-C54E-AB10-F09B30C5D779}"/>
    <dgm:cxn modelId="{73604F82-0BDE-F248-B9D1-BAA182FC2D31}" type="presOf" srcId="{C9D375A2-59E0-3943-A3D8-026B0F6A0B8C}" destId="{8FF236BA-1AED-A94E-97B5-50AA5C41E915}" srcOrd="0" destOrd="1" presId="urn:microsoft.com/office/officeart/2005/8/layout/gear1"/>
    <dgm:cxn modelId="{4EAC368A-1366-A543-9792-59E45B498D6E}" type="presOf" srcId="{6C33969F-F8BD-284E-9BF7-CD6AF256669A}" destId="{8663EB9E-A6A5-5741-998C-31F065D016DD}" srcOrd="2" destOrd="0" presId="urn:microsoft.com/office/officeart/2005/8/layout/gear1"/>
    <dgm:cxn modelId="{E3D04196-B52C-C24A-9454-AA250ECDAEFE}" type="presOf" srcId="{105C05E5-D7B4-D547-B596-A88309E8FFB9}" destId="{FD56672D-EC89-1B4A-A4E4-632841BDDEA8}" srcOrd="1" destOrd="0" presId="urn:microsoft.com/office/officeart/2005/8/layout/gear1"/>
    <dgm:cxn modelId="{D41A7E9A-DF28-FB4A-80FD-3CCC4A3EA3FE}" type="presOf" srcId="{6C33969F-F8BD-284E-9BF7-CD6AF256669A}" destId="{86AD8F77-AD5B-E348-BCDB-1CC128D87276}" srcOrd="1" destOrd="0" presId="urn:microsoft.com/office/officeart/2005/8/layout/gear1"/>
    <dgm:cxn modelId="{A639D49C-AC21-5247-B2B7-CE39E5DA7DA6}" type="presOf" srcId="{D3EDE425-D4F2-174B-8545-2B38E6271E60}" destId="{674167B0-AB0B-BC40-8A9F-8CF7ECF1AF60}" srcOrd="3" destOrd="0" presId="urn:microsoft.com/office/officeart/2005/8/layout/gear1"/>
    <dgm:cxn modelId="{16B1CFA6-97E2-A048-9BA2-1352CAE8DA40}" srcId="{23CA0B99-E14A-2A4C-B281-2ED99E1573B4}" destId="{6C33969F-F8BD-284E-9BF7-CD6AF256669A}" srcOrd="0" destOrd="0" parTransId="{C2BAFD19-AAB1-9347-9713-6456086D1550}" sibTransId="{52847AF3-687A-5C42-8778-12F0C22BEFB0}"/>
    <dgm:cxn modelId="{2835B5AF-C4A1-DE47-A53D-F78F87CD404B}" type="presOf" srcId="{3B84CB58-E6BF-7944-91B7-8EEA2A3CA4E8}" destId="{8FF236BA-1AED-A94E-97B5-50AA5C41E915}" srcOrd="0" destOrd="0" presId="urn:microsoft.com/office/officeart/2005/8/layout/gear1"/>
    <dgm:cxn modelId="{27B63CBC-03C2-3543-9980-7E68EB3CDE50}" type="presOf" srcId="{6C33969F-F8BD-284E-9BF7-CD6AF256669A}" destId="{5F4E4523-7488-2D4B-A318-A449E130D8FE}" srcOrd="0" destOrd="0" presId="urn:microsoft.com/office/officeart/2005/8/layout/gear1"/>
    <dgm:cxn modelId="{3EF2C9C1-2988-B44A-89E5-83D51FBA95D2}" type="presOf" srcId="{2B057AD5-F4EC-3947-9CE4-2CA3B106E5C0}" destId="{2210252F-EFC2-A346-BAA2-5A1D43BEC92D}" srcOrd="0" destOrd="0" presId="urn:microsoft.com/office/officeart/2005/8/layout/gear1"/>
    <dgm:cxn modelId="{97D508CF-5875-6849-9E24-FB55956B668B}" type="presOf" srcId="{105C05E5-D7B4-D547-B596-A88309E8FFB9}" destId="{6775DDA2-6DEA-A24A-A345-22881DC62D71}" srcOrd="0" destOrd="0" presId="urn:microsoft.com/office/officeart/2005/8/layout/gear1"/>
    <dgm:cxn modelId="{938363D4-611A-864C-BF56-687D35F29574}" type="presOf" srcId="{105C05E5-D7B4-D547-B596-A88309E8FFB9}" destId="{9C44B970-C668-1C43-9BF1-8A2E2CB7E568}" srcOrd="2" destOrd="0" presId="urn:microsoft.com/office/officeart/2005/8/layout/gear1"/>
    <dgm:cxn modelId="{C3A5C5D4-BC0E-FC4C-8CDA-223277D8A3FA}" type="presOf" srcId="{23CA0B99-E14A-2A4C-B281-2ED99E1573B4}" destId="{3097C2D8-82B0-7347-9E17-7BDC01A85890}" srcOrd="0" destOrd="0" presId="urn:microsoft.com/office/officeart/2005/8/layout/gear1"/>
    <dgm:cxn modelId="{0400F5D7-00DF-2945-BF3E-5F4505440058}" type="presOf" srcId="{DF0CEA86-ECD7-2542-AAEC-2FE1D29AC4AC}" destId="{5EAD5B1D-42BA-6544-80D4-00154A31D756}" srcOrd="0" destOrd="0" presId="urn:microsoft.com/office/officeart/2005/8/layout/gear1"/>
    <dgm:cxn modelId="{D5FA43DE-0206-0E4C-8F12-CB13564DD0B7}" srcId="{105C05E5-D7B4-D547-B596-A88309E8FFB9}" destId="{2B057AD5-F4EC-3947-9CE4-2CA3B106E5C0}" srcOrd="0" destOrd="0" parTransId="{2401DCD0-CD27-2342-832E-8D81F9D2A5FE}" sibTransId="{59608ED0-B04F-B146-9757-216A8A8015AF}"/>
    <dgm:cxn modelId="{D3C0F6E1-021A-8940-A74B-5AE75E768099}" type="presOf" srcId="{D3EDE425-D4F2-174B-8545-2B38E6271E60}" destId="{1AD36FB7-4372-5947-BDD4-EE861ECA4872}" srcOrd="1" destOrd="0" presId="urn:microsoft.com/office/officeart/2005/8/layout/gear1"/>
    <dgm:cxn modelId="{8F45D4F5-0744-B94F-89DA-13CEC760F968}" type="presOf" srcId="{D639ECE3-20C7-7944-96DD-31DB11341D7E}" destId="{8FF236BA-1AED-A94E-97B5-50AA5C41E915}" srcOrd="0" destOrd="2" presId="urn:microsoft.com/office/officeart/2005/8/layout/gear1"/>
    <dgm:cxn modelId="{7180E6A7-910E-C340-9FE6-87C9B9F254B0}" type="presParOf" srcId="{3097C2D8-82B0-7347-9E17-7BDC01A85890}" destId="{5F4E4523-7488-2D4B-A318-A449E130D8FE}" srcOrd="0" destOrd="0" presId="urn:microsoft.com/office/officeart/2005/8/layout/gear1"/>
    <dgm:cxn modelId="{DCEE735C-082A-994B-B9B7-17C52F05A5F7}" type="presParOf" srcId="{3097C2D8-82B0-7347-9E17-7BDC01A85890}" destId="{86AD8F77-AD5B-E348-BCDB-1CC128D87276}" srcOrd="1" destOrd="0" presId="urn:microsoft.com/office/officeart/2005/8/layout/gear1"/>
    <dgm:cxn modelId="{944AE78B-A659-244F-9B10-B0357F3E3FD2}" type="presParOf" srcId="{3097C2D8-82B0-7347-9E17-7BDC01A85890}" destId="{8663EB9E-A6A5-5741-998C-31F065D016DD}" srcOrd="2" destOrd="0" presId="urn:microsoft.com/office/officeart/2005/8/layout/gear1"/>
    <dgm:cxn modelId="{84C3725D-96E5-5642-85C3-CC040F6FDA89}" type="presParOf" srcId="{3097C2D8-82B0-7347-9E17-7BDC01A85890}" destId="{6775DDA2-6DEA-A24A-A345-22881DC62D71}" srcOrd="3" destOrd="0" presId="urn:microsoft.com/office/officeart/2005/8/layout/gear1"/>
    <dgm:cxn modelId="{7DE127C3-E548-6744-B2F4-E72F7F0337DF}" type="presParOf" srcId="{3097C2D8-82B0-7347-9E17-7BDC01A85890}" destId="{FD56672D-EC89-1B4A-A4E4-632841BDDEA8}" srcOrd="4" destOrd="0" presId="urn:microsoft.com/office/officeart/2005/8/layout/gear1"/>
    <dgm:cxn modelId="{92D65993-9D39-CD40-AC74-9FC2CAB5D875}" type="presParOf" srcId="{3097C2D8-82B0-7347-9E17-7BDC01A85890}" destId="{9C44B970-C668-1C43-9BF1-8A2E2CB7E568}" srcOrd="5" destOrd="0" presId="urn:microsoft.com/office/officeart/2005/8/layout/gear1"/>
    <dgm:cxn modelId="{04E003A6-D160-F041-83E8-4E0200269F65}" type="presParOf" srcId="{3097C2D8-82B0-7347-9E17-7BDC01A85890}" destId="{2210252F-EFC2-A346-BAA2-5A1D43BEC92D}" srcOrd="6" destOrd="0" presId="urn:microsoft.com/office/officeart/2005/8/layout/gear1"/>
    <dgm:cxn modelId="{5FD670A1-8521-3B48-9D1A-F656BA18A4C9}" type="presParOf" srcId="{3097C2D8-82B0-7347-9E17-7BDC01A85890}" destId="{CC506DEF-B56B-7544-A80C-E739A966019F}" srcOrd="7" destOrd="0" presId="urn:microsoft.com/office/officeart/2005/8/layout/gear1"/>
    <dgm:cxn modelId="{A9ADD503-71D7-BF42-9224-72958233A18D}" type="presParOf" srcId="{3097C2D8-82B0-7347-9E17-7BDC01A85890}" destId="{1AD36FB7-4372-5947-BDD4-EE861ECA4872}" srcOrd="8" destOrd="0" presId="urn:microsoft.com/office/officeart/2005/8/layout/gear1"/>
    <dgm:cxn modelId="{867FD70A-C342-3A47-91C9-F43DD161C89D}" type="presParOf" srcId="{3097C2D8-82B0-7347-9E17-7BDC01A85890}" destId="{3E6FBCC8-1C87-6848-B71A-10D46F180888}" srcOrd="9" destOrd="0" presId="urn:microsoft.com/office/officeart/2005/8/layout/gear1"/>
    <dgm:cxn modelId="{36697C11-7E4B-7D4C-B5D9-662638140796}" type="presParOf" srcId="{3097C2D8-82B0-7347-9E17-7BDC01A85890}" destId="{674167B0-AB0B-BC40-8A9F-8CF7ECF1AF60}" srcOrd="10" destOrd="0" presId="urn:microsoft.com/office/officeart/2005/8/layout/gear1"/>
    <dgm:cxn modelId="{1DC87D0A-55FA-F74B-8485-234242A76A3C}" type="presParOf" srcId="{3097C2D8-82B0-7347-9E17-7BDC01A85890}" destId="{8FF236BA-1AED-A94E-97B5-50AA5C41E915}" srcOrd="11" destOrd="0" presId="urn:microsoft.com/office/officeart/2005/8/layout/gear1"/>
    <dgm:cxn modelId="{0916EFC2-703B-5844-BD9F-05F406279A46}" type="presParOf" srcId="{3097C2D8-82B0-7347-9E17-7BDC01A85890}" destId="{1D275252-8077-B44A-AD12-9D9CE91C91D5}" srcOrd="12" destOrd="0" presId="urn:microsoft.com/office/officeart/2005/8/layout/gear1"/>
    <dgm:cxn modelId="{AA58211A-F84F-054D-984A-AAF3469C9DC2}" type="presParOf" srcId="{3097C2D8-82B0-7347-9E17-7BDC01A85890}" destId="{5EAD5B1D-42BA-6544-80D4-00154A31D756}" srcOrd="13" destOrd="0" presId="urn:microsoft.com/office/officeart/2005/8/layout/gear1"/>
    <dgm:cxn modelId="{87A1AF32-1313-FD48-ABF6-31800766153D}" type="presParOf" srcId="{3097C2D8-82B0-7347-9E17-7BDC01A85890}" destId="{DB154867-F77A-6241-86DF-ED51960D2E06}" srcOrd="14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4E4523-7488-2D4B-A318-A449E130D8FE}">
      <dsp:nvSpPr>
        <dsp:cNvPr id="0" name=""/>
        <dsp:cNvSpPr/>
      </dsp:nvSpPr>
      <dsp:spPr>
        <a:xfrm>
          <a:off x="3355285" y="2720515"/>
          <a:ext cx="3325075" cy="3325075"/>
        </a:xfrm>
        <a:prstGeom prst="gear9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783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solidFill>
                <a:srgbClr val="616265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STRUCTURE MODIFICATIONS / INITIAL OPTIMIZATION</a:t>
          </a:r>
        </a:p>
      </dsp:txBody>
      <dsp:txXfrm>
        <a:off x="4023773" y="3499398"/>
        <a:ext cx="1988099" cy="1709157"/>
      </dsp:txXfrm>
    </dsp:sp>
    <dsp:sp modelId="{6775DDA2-6DEA-A24A-A345-22881DC62D71}">
      <dsp:nvSpPr>
        <dsp:cNvPr id="0" name=""/>
        <dsp:cNvSpPr/>
      </dsp:nvSpPr>
      <dsp:spPr>
        <a:xfrm>
          <a:off x="1420696" y="1934589"/>
          <a:ext cx="2418236" cy="2418236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CONFORMER GENERATION</a:t>
          </a:r>
        </a:p>
      </dsp:txBody>
      <dsp:txXfrm>
        <a:off x="2029494" y="2547067"/>
        <a:ext cx="1200640" cy="1193280"/>
      </dsp:txXfrm>
    </dsp:sp>
    <dsp:sp modelId="{2210252F-EFC2-A346-BAA2-5A1D43BEC92D}">
      <dsp:nvSpPr>
        <dsp:cNvPr id="0" name=""/>
        <dsp:cNvSpPr/>
      </dsp:nvSpPr>
      <dsp:spPr>
        <a:xfrm>
          <a:off x="0" y="588148"/>
          <a:ext cx="1597843" cy="839696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DOWN SELECTION</a:t>
          </a:r>
        </a:p>
      </dsp:txBody>
      <dsp:txXfrm>
        <a:off x="24594" y="612742"/>
        <a:ext cx="1548655" cy="790508"/>
      </dsp:txXfrm>
    </dsp:sp>
    <dsp:sp modelId="{CC506DEF-B56B-7544-A80C-E739A966019F}">
      <dsp:nvSpPr>
        <dsp:cNvPr id="0" name=""/>
        <dsp:cNvSpPr/>
      </dsp:nvSpPr>
      <dsp:spPr>
        <a:xfrm rot="20700000">
          <a:off x="2775155" y="266252"/>
          <a:ext cx="2369378" cy="2369378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QM OPTIMIZATION</a:t>
          </a:r>
        </a:p>
      </dsp:txBody>
      <dsp:txXfrm rot="-20700000">
        <a:off x="3294830" y="785926"/>
        <a:ext cx="1330030" cy="1330030"/>
      </dsp:txXfrm>
    </dsp:sp>
    <dsp:sp modelId="{8FF236BA-1AED-A94E-97B5-50AA5C41E915}">
      <dsp:nvSpPr>
        <dsp:cNvPr id="0" name=""/>
        <dsp:cNvSpPr/>
      </dsp:nvSpPr>
      <dsp:spPr>
        <a:xfrm>
          <a:off x="3983499" y="0"/>
          <a:ext cx="2091348" cy="900585"/>
        </a:xfrm>
        <a:prstGeom prst="roundRect">
          <a:avLst>
            <a:gd name="adj" fmla="val 10000"/>
          </a:avLst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CHEMICAL SHIELDINGS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INFRARED SPECTRA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COLLISION CROSS SECTION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3D STRUCTURE DERIVED PROPERTIES</a:t>
          </a:r>
        </a:p>
      </dsp:txBody>
      <dsp:txXfrm>
        <a:off x="4009876" y="26377"/>
        <a:ext cx="2038594" cy="847831"/>
      </dsp:txXfrm>
    </dsp:sp>
    <dsp:sp modelId="{1D275252-8077-B44A-AD12-9D9CE91C91D5}">
      <dsp:nvSpPr>
        <dsp:cNvPr id="0" name=""/>
        <dsp:cNvSpPr/>
      </dsp:nvSpPr>
      <dsp:spPr>
        <a:xfrm>
          <a:off x="3120436" y="2206834"/>
          <a:ext cx="4256096" cy="4256096"/>
        </a:xfrm>
        <a:prstGeom prst="circularArrow">
          <a:avLst>
            <a:gd name="adj1" fmla="val 4687"/>
            <a:gd name="adj2" fmla="val 299029"/>
            <a:gd name="adj3" fmla="val 2547820"/>
            <a:gd name="adj4" fmla="val 15794698"/>
            <a:gd name="adj5" fmla="val 5469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AD5B1D-42BA-6544-80D4-00154A31D756}">
      <dsp:nvSpPr>
        <dsp:cNvPr id="0" name=""/>
        <dsp:cNvSpPr/>
      </dsp:nvSpPr>
      <dsp:spPr>
        <a:xfrm>
          <a:off x="992431" y="1391580"/>
          <a:ext cx="3092319" cy="309231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154867-F77A-6241-86DF-ED51960D2E06}">
      <dsp:nvSpPr>
        <dsp:cNvPr id="0" name=""/>
        <dsp:cNvSpPr/>
      </dsp:nvSpPr>
      <dsp:spPr>
        <a:xfrm>
          <a:off x="2227094" y="-260674"/>
          <a:ext cx="3334143" cy="333414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12/7/2023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12/7/2023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Image: Abstract Data Visualization – Stock Photo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861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that end, we compared the different software in literature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93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strike="noStrike" spc="-1" dirty="0">
                <a:solidFill>
                  <a:srgbClr val="000000"/>
                </a:solidFill>
                <a:latin typeface="Arial"/>
              </a:rPr>
              <a:t>DOI: (10.1021/acs.analchem.0c04341)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34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strike="noStrike" spc="-1" dirty="0">
                <a:solidFill>
                  <a:srgbClr val="000000"/>
                </a:solidFill>
                <a:latin typeface="Arial"/>
              </a:rPr>
              <a:t>DOI: (10.1021/acs.analchem.0c04341)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692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36B83B-A5E4-524E-96A9-DFC12D58F12A}"/>
              </a:ext>
            </a:extLst>
          </p:cNvPr>
          <p:cNvSpPr/>
          <p:nvPr userDrawn="1"/>
        </p:nvSpPr>
        <p:spPr>
          <a:xfrm>
            <a:off x="914400" y="0"/>
            <a:ext cx="54864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1DF1AC-1D08-B945-A034-B740A35902F9}"/>
              </a:ext>
            </a:extLst>
          </p:cNvPr>
          <p:cNvSpPr txBox="1"/>
          <p:nvPr userDrawn="1"/>
        </p:nvSpPr>
        <p:spPr>
          <a:xfrm>
            <a:off x="1371600" y="7543800"/>
            <a:ext cx="3657600" cy="2286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616265">
                    <a:alpha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PNNL is operated by Battelle for the U.S. Department of Energy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rgbClr val="6162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5A7D3E1-BCC3-C843-81A0-EA4EDFB445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1600" y="237744"/>
            <a:ext cx="1280160" cy="12492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6617363-F73D-B74F-9647-C9D747AC70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0529" y="7178040"/>
            <a:ext cx="824484" cy="228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90C8FB-601C-A04C-84F7-213A857D3E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75535" y="7249637"/>
            <a:ext cx="929809" cy="155448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4F8E3-4ED9-44B4-99E6-8A3D2CF8D415}" type="datetime4">
              <a:rPr lang="en-US" smtClean="0"/>
              <a:t>December 7, 2023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3011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4BCBF-C8D3-4BA0-9036-0F08F67C72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62A764-0D56-488D-A5C5-646F1E07FE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B72DC-61FA-4BB8-AEA1-A46BE5F844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D1C3E-A308-4D7A-A4DF-3F97F20E1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0EA6E-D597-45BE-BD73-C4FDD7968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202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8EB2-EF33-4BE3-8E9F-F7C77985F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41620-45A0-40EB-9E38-6A06D95777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0968-1D38-49D0-BF76-DE107F5264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D5C37-BD7B-40B2-988B-7B1910ED1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CB179-8EAF-4376-880C-379EDE422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50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62527-8EF8-48F4-9E2F-3EBAAD148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D9E7C-59B8-48FA-80E4-1742C15B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BC4A8-B972-4857-A131-B4CE59CE88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851E6-E78E-4C67-8ED6-36C2D044A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C9FA4-7FA8-4FA1-8230-044501A68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92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D9233-50D9-4FDC-9B5E-9C1EF651E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F0181-99FC-4E46-B02B-B324BAE6B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978DDA-4B86-49D8-8733-4D2259B7A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F093BE-E010-45BF-9ED8-C64049C7A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44C57-9916-46AF-A123-9BB7EF9B8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0A012-7156-4367-AC03-30EAF9683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107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DCA94-1EC1-4E8C-8663-887578200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0BBD9B-2604-4C10-A6F0-F9AA57CA5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B8388-E615-4FEC-B89C-25CF8EB762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77F859-0586-4BC0-AEE6-76129CC55E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FDB606-8A84-4F5B-978C-3111E94F25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BAD32-1894-45B4-9F2E-DE97ACA148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7C7828-0331-4C0F-BD8D-DD89C86E0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8A4012-72D0-4C85-8302-B2743E0DC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468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9F652-E39D-4198-8D0F-A45242B27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5386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3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FC5CC3-FB07-4470-BCE9-858F75D2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E987DA-51C8-42CC-A1DA-91FB17891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51524A-1596-41FB-88BC-922F7CFBE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49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7D21A-9074-4302-AC5D-18E083AC9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4A600-8EF9-4FC4-971F-CAE4EC7FD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603F12-003D-47E4-BC12-BBE0638C7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08B979-EDBD-41EB-80DF-DC5354402B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754F-84F0-4C1A-A070-5477CC4BA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53ED31-69CA-45D2-98BE-14BBEBEC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032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2565B-C934-414E-8D97-7FEC58D72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4DB2BF-C9B7-4B76-8636-A636CE222E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CAF45A-F96D-4529-B7C1-ED3AE45C4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10D77-0816-407F-839F-80D483616B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D4AF37-22AD-47CF-AB75-509C26245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55C76-8433-41A1-8C55-8F453E621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2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F5642-AE7A-4D93-B9E8-8ABB0235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A21F30-011B-4E31-AAE9-97139EC04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D265B-124D-4709-8E11-804033EB6D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CFB84-5808-4FEC-9967-C022187B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25E49-706F-444F-8A65-8A325BF04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9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7772400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6858000"/>
            <a:ext cx="77724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12/7/2023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A86FAFB9-0DC0-4AB0-9E8B-6EC7C8ABA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F89F82-3F73-41B5-BB16-63B2C1DF12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333F1A-D284-4D06-8BAC-E57029ADE6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5164A-1ADE-447C-A8A3-64DACE11A4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BFC48-2D92-4938-9CCE-DA1407F02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E4DE9-7CC1-4C00-A766-C6A90AA8E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58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C6E6D-BAB1-48A3-BAD7-A737092E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4B767-9E44-4FE4-ACE8-AEEA36E737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189B9363-8A24-4D0A-A3EE-BB411B80E5A2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60A283-A6F0-4879-84EF-CD1E9DC48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0DC57-67E9-43AB-BD56-415A1E12F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/>
          <a:p>
            <a:fld id="{91BC18E2-6D78-4187-8970-68287E6BA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24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30642" y="457199"/>
            <a:ext cx="7772400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12/7/2023</a:t>
            </a:fld>
            <a:endParaRPr lang="en-US" dirty="0"/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08FBEF60-4239-4E67-A385-B22B813AD4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270933"/>
            <a:ext cx="10972800" cy="1310979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12/7/2023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5156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008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156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08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156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156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12/7/2023</a:t>
            </a:fld>
            <a:endParaRPr lang="en-US" dirty="0"/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8259C4D6-850D-4393-9434-3F69451FB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E0A6ECC-C9D0-4240-B978-69D09F2C99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270933"/>
            <a:ext cx="10972800" cy="1310979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12/7/2023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12/7/2023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7B7AD090-7EA2-424E-A15B-B80A20326A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270933"/>
            <a:ext cx="10972800" cy="1310979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12/7/2023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5486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729221F-20F2-144C-A638-0A6C756C26C9}"/>
              </a:ext>
            </a:extLst>
          </p:cNvPr>
          <p:cNvSpPr/>
          <p:nvPr userDrawn="1"/>
        </p:nvSpPr>
        <p:spPr>
          <a:xfrm>
            <a:off x="914400" y="0"/>
            <a:ext cx="54864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88D28A-E737-5049-8A98-3AC3A6EA2CD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371600" y="237744"/>
            <a:ext cx="1280160" cy="124922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62793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4180833-FFF5-4A7C-A884-6DEE0369B278}"/>
              </a:ext>
            </a:extLst>
          </p:cNvPr>
          <p:cNvSpPr/>
          <p:nvPr/>
        </p:nvSpPr>
        <p:spPr>
          <a:xfrm>
            <a:off x="0" y="1"/>
            <a:ext cx="14630400" cy="1097280"/>
          </a:xfrm>
          <a:prstGeom prst="rect">
            <a:avLst/>
          </a:prstGeom>
          <a:solidFill>
            <a:srgbClr val="66EB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92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133259-942A-46AE-B1F0-B650085F2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06" y="31270"/>
            <a:ext cx="12618720" cy="1167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7FDA3-3335-4E77-8E52-FC0EC8AA4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53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rgbClr val="05386B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microsoft.com/office/2007/relationships/hdphoto" Target="../media/hdphoto4.wdp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4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microsoft.com/office/2007/relationships/hdphoto" Target="../media/hdphoto4.wdp"/><Relationship Id="rId9" Type="http://schemas.openxmlformats.org/officeDocument/2006/relationships/image" Target="../media/image46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51.png"/><Relationship Id="rId7" Type="http://schemas.microsoft.com/office/2007/relationships/hdphoto" Target="../media/hdphoto4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6.png"/><Relationship Id="rId11" Type="http://schemas.openxmlformats.org/officeDocument/2006/relationships/image" Target="../media/image53.png"/><Relationship Id="rId5" Type="http://schemas.openxmlformats.org/officeDocument/2006/relationships/image" Target="../media/image35.png"/><Relationship Id="rId10" Type="http://schemas.microsoft.com/office/2007/relationships/hdphoto" Target="../media/hdphoto3.wdp"/><Relationship Id="rId4" Type="http://schemas.openxmlformats.org/officeDocument/2006/relationships/image" Target="../media/image52.sv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svg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4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3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microsoft.com/office/2007/relationships/hdphoto" Target="../media/hdphoto4.wdp"/><Relationship Id="rId4" Type="http://schemas.openxmlformats.org/officeDocument/2006/relationships/image" Target="../media/image36.png"/><Relationship Id="rId9" Type="http://schemas.openxmlformats.org/officeDocument/2006/relationships/image" Target="../media/image4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microsoft.com/office/2007/relationships/hdphoto" Target="../media/hdphoto4.wdp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FD0D9-1CAC-4FBD-8120-CBD5A07EB9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ISiCLE 2.0</a:t>
            </a:r>
            <a:br>
              <a:rPr lang="en-US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3200" dirty="0">
                <a:solidFill>
                  <a:schemeClr val="tx1">
                    <a:lumMod val="75000"/>
                  </a:schemeClr>
                </a:solidFill>
              </a:rPr>
              <a:t>Automated workflows for NMR predictions, made simple by Python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886310-1A8B-41C6-8ABF-4E94922462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Jessica Bade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99C3C0-764A-4145-9480-D79B28BB65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Scientist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8696A4F-5314-46CD-B205-CC2D44570D6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E130ED9-0C27-4EF1-9F86-D29E4EA507BE}" type="datetime4">
              <a:rPr lang="en-US" smtClean="0"/>
              <a:t>December 7,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15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FF1B5377-8401-0185-AAA8-4CE9022FC1B2}"/>
              </a:ext>
            </a:extLst>
          </p:cNvPr>
          <p:cNvSpPr/>
          <p:nvPr/>
        </p:nvSpPr>
        <p:spPr>
          <a:xfrm>
            <a:off x="1130300" y="165100"/>
            <a:ext cx="1879600" cy="154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C6DEBD-C72F-A7C4-7034-1F9CDE93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09E457-7E94-4F1A-C78B-9537FE6C8C42}"/>
              </a:ext>
            </a:extLst>
          </p:cNvPr>
          <p:cNvGrpSpPr/>
          <p:nvPr/>
        </p:nvGrpSpPr>
        <p:grpSpPr>
          <a:xfrm>
            <a:off x="3890090" y="7094056"/>
            <a:ext cx="1537922" cy="1074980"/>
            <a:chOff x="2944167" y="5118018"/>
            <a:chExt cx="1537922" cy="1074980"/>
          </a:xfrm>
        </p:grpSpPr>
        <p:sp>
          <p:nvSpPr>
            <p:cNvPr id="9" name="Chevron 8">
              <a:extLst>
                <a:ext uri="{FF2B5EF4-FFF2-40B4-BE49-F238E27FC236}">
                  <a16:creationId xmlns:a16="http://schemas.microsoft.com/office/drawing/2014/main" id="{EC18FC67-FF32-6F55-DD8F-7911C6911E72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>
                <a:alpha val="196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0" name="Picture 2" descr="figure2">
              <a:extLst>
                <a:ext uri="{FF2B5EF4-FFF2-40B4-BE49-F238E27FC236}">
                  <a16:creationId xmlns:a16="http://schemas.microsoft.com/office/drawing/2014/main" id="{CA69AE7F-FBDE-49F6-9102-A076C0C8D4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sp>
        <p:nvSpPr>
          <p:cNvPr id="12" name="Chevron 11">
            <a:extLst>
              <a:ext uri="{FF2B5EF4-FFF2-40B4-BE49-F238E27FC236}">
                <a16:creationId xmlns:a16="http://schemas.microsoft.com/office/drawing/2014/main" id="{0D0C1749-9B69-C9C9-0339-EFA210B57B73}"/>
              </a:ext>
            </a:extLst>
          </p:cNvPr>
          <p:cNvSpPr/>
          <p:nvPr/>
        </p:nvSpPr>
        <p:spPr>
          <a:xfrm>
            <a:off x="5277108" y="7100620"/>
            <a:ext cx="1537922" cy="1074980"/>
          </a:xfrm>
          <a:prstGeom prst="chevron">
            <a:avLst>
              <a:gd name="adj" fmla="val 21646"/>
            </a:avLst>
          </a:prstGeom>
          <a:solidFill>
            <a:srgbClr val="7F1751">
              <a:alpha val="204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F2E109-B0B3-37BF-2B78-588F442D3873}"/>
              </a:ext>
            </a:extLst>
          </p:cNvPr>
          <p:cNvGrpSpPr/>
          <p:nvPr/>
        </p:nvGrpSpPr>
        <p:grpSpPr>
          <a:xfrm>
            <a:off x="6664126" y="7100620"/>
            <a:ext cx="1537922" cy="1074980"/>
            <a:chOff x="6132850" y="4621384"/>
            <a:chExt cx="1537922" cy="1074980"/>
          </a:xfrm>
        </p:grpSpPr>
        <p:sp>
          <p:nvSpPr>
            <p:cNvPr id="15" name="Chevron 14">
              <a:extLst>
                <a:ext uri="{FF2B5EF4-FFF2-40B4-BE49-F238E27FC236}">
                  <a16:creationId xmlns:a16="http://schemas.microsoft.com/office/drawing/2014/main" id="{EC78420A-7A2C-9DA3-596C-4DDA57EFE83C}"/>
                </a:ext>
              </a:extLst>
            </p:cNvPr>
            <p:cNvSpPr/>
            <p:nvPr/>
          </p:nvSpPr>
          <p:spPr>
            <a:xfrm>
              <a:off x="6132850" y="4621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F6262">
                <a:alpha val="2024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6" name="Picture 2" descr="figure2">
              <a:extLst>
                <a:ext uri="{FF2B5EF4-FFF2-40B4-BE49-F238E27FC236}">
                  <a16:creationId xmlns:a16="http://schemas.microsoft.com/office/drawing/2014/main" id="{C79F5AEA-C1AE-8E36-F479-59004BEDEF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62836" r="76783" b="22539"/>
            <a:stretch/>
          </p:blipFill>
          <p:spPr bwMode="auto">
            <a:xfrm>
              <a:off x="6404678" y="4663998"/>
              <a:ext cx="1012759" cy="998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8DFCB2-3015-95EE-A732-90162F622EA6}"/>
              </a:ext>
            </a:extLst>
          </p:cNvPr>
          <p:cNvGrpSpPr/>
          <p:nvPr/>
        </p:nvGrpSpPr>
        <p:grpSpPr>
          <a:xfrm>
            <a:off x="8048473" y="6906381"/>
            <a:ext cx="1537922" cy="1262466"/>
            <a:chOff x="7263724" y="3334752"/>
            <a:chExt cx="1537922" cy="1262466"/>
          </a:xfrm>
        </p:grpSpPr>
        <p:sp>
          <p:nvSpPr>
            <p:cNvPr id="21" name="Chevron 20">
              <a:extLst>
                <a:ext uri="{FF2B5EF4-FFF2-40B4-BE49-F238E27FC236}">
                  <a16:creationId xmlns:a16="http://schemas.microsoft.com/office/drawing/2014/main" id="{66925A54-9B2E-EB1C-95C4-3B4428482FBD}"/>
                </a:ext>
              </a:extLst>
            </p:cNvPr>
            <p:cNvSpPr/>
            <p:nvPr/>
          </p:nvSpPr>
          <p:spPr>
            <a:xfrm>
              <a:off x="7263724" y="352223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8A86CC">
                <a:alpha val="199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1CCAEC-5F94-4A3E-6293-0545031157BC}"/>
                </a:ext>
              </a:extLst>
            </p:cNvPr>
            <p:cNvGrpSpPr/>
            <p:nvPr/>
          </p:nvGrpSpPr>
          <p:grpSpPr>
            <a:xfrm>
              <a:off x="7495766" y="3334752"/>
              <a:ext cx="1240158" cy="1203293"/>
              <a:chOff x="5110579" y="3027495"/>
              <a:chExt cx="1679794" cy="1703979"/>
            </a:xfrm>
          </p:grpSpPr>
          <p:pic>
            <p:nvPicPr>
              <p:cNvPr id="24" name="Picture 2" descr="figure2">
                <a:extLst>
                  <a:ext uri="{FF2B5EF4-FFF2-40B4-BE49-F238E27FC236}">
                    <a16:creationId xmlns:a16="http://schemas.microsoft.com/office/drawing/2014/main" id="{4CC43ADB-9449-E816-3104-1A24D51949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27066" b="38766" l="7179" r="2159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7" t="25603" r="76604" b="59772"/>
              <a:stretch/>
            </p:blipFill>
            <p:spPr bwMode="auto">
              <a:xfrm rot="16200000">
                <a:off x="5098486" y="3039588"/>
                <a:ext cx="1703979" cy="1679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747491BF-E28B-2CBA-E3BE-F5A6FDE879CE}"/>
                  </a:ext>
                </a:extLst>
              </p:cNvPr>
              <p:cNvSpPr/>
              <p:nvPr/>
            </p:nvSpPr>
            <p:spPr>
              <a:xfrm>
                <a:off x="5789869" y="3629566"/>
                <a:ext cx="375684" cy="577310"/>
              </a:xfrm>
              <a:custGeom>
                <a:avLst/>
                <a:gdLst>
                  <a:gd name="connsiteX0" fmla="*/ 0 w 320114"/>
                  <a:gd name="connsiteY0" fmla="*/ 292793 h 597593"/>
                  <a:gd name="connsiteX1" fmla="*/ 311889 w 320114"/>
                  <a:gd name="connsiteY1" fmla="*/ 9258 h 597593"/>
                  <a:gd name="connsiteX2" fmla="*/ 241005 w 320114"/>
                  <a:gd name="connsiteY2" fmla="*/ 597593 h 59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114" h="597593">
                    <a:moveTo>
                      <a:pt x="0" y="292793"/>
                    </a:moveTo>
                    <a:cubicBezTo>
                      <a:pt x="135861" y="125625"/>
                      <a:pt x="271722" y="-41542"/>
                      <a:pt x="311889" y="9258"/>
                    </a:cubicBezTo>
                    <a:cubicBezTo>
                      <a:pt x="352056" y="60058"/>
                      <a:pt x="231554" y="504263"/>
                      <a:pt x="241005" y="597593"/>
                    </a:cubicBezTo>
                  </a:path>
                </a:pathLst>
              </a:custGeom>
              <a:noFill/>
              <a:ln w="28575">
                <a:noFill/>
                <a:round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 descr="figure2">
            <a:extLst>
              <a:ext uri="{FF2B5EF4-FFF2-40B4-BE49-F238E27FC236}">
                <a16:creationId xmlns:a16="http://schemas.microsoft.com/office/drawing/2014/main" id="{4B3F2FE4-BBEE-4080-F988-EB0898E62B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" t="44721" r="76783" b="40654"/>
          <a:stretch/>
        </p:blipFill>
        <p:spPr bwMode="auto">
          <a:xfrm rot="16200000">
            <a:off x="5562766" y="7129322"/>
            <a:ext cx="1053755" cy="10388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509AEB1-BA2F-D66C-5D76-F253DA9B737A}"/>
              </a:ext>
            </a:extLst>
          </p:cNvPr>
          <p:cNvGrpSpPr/>
          <p:nvPr/>
        </p:nvGrpSpPr>
        <p:grpSpPr>
          <a:xfrm>
            <a:off x="3885754" y="7104589"/>
            <a:ext cx="1537922" cy="1074980"/>
            <a:chOff x="2944167" y="5118018"/>
            <a:chExt cx="1537922" cy="1074980"/>
          </a:xfrm>
        </p:grpSpPr>
        <p:sp>
          <p:nvSpPr>
            <p:cNvPr id="13" name="Chevron 12">
              <a:extLst>
                <a:ext uri="{FF2B5EF4-FFF2-40B4-BE49-F238E27FC236}">
                  <a16:creationId xmlns:a16="http://schemas.microsoft.com/office/drawing/2014/main" id="{9E36FC7C-97DA-41EF-790B-053CCBED5B9B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3" name="Picture 2" descr="figure2">
              <a:extLst>
                <a:ext uri="{FF2B5EF4-FFF2-40B4-BE49-F238E27FC236}">
                  <a16:creationId xmlns:a16="http://schemas.microsoft.com/office/drawing/2014/main" id="{1B3185E5-8616-E209-88DA-ACDE7AD2B6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3BB5038-2AAF-0AD4-F368-0A1F3C8DE7CB}"/>
              </a:ext>
            </a:extLst>
          </p:cNvPr>
          <p:cNvGrpSpPr/>
          <p:nvPr/>
        </p:nvGrpSpPr>
        <p:grpSpPr>
          <a:xfrm>
            <a:off x="2508916" y="7091115"/>
            <a:ext cx="1537922" cy="1074980"/>
            <a:chOff x="3710890" y="7053077"/>
            <a:chExt cx="1537922" cy="1074980"/>
          </a:xfrm>
        </p:grpSpPr>
        <p:sp>
          <p:nvSpPr>
            <p:cNvPr id="27" name="Chevron 26">
              <a:extLst>
                <a:ext uri="{FF2B5EF4-FFF2-40B4-BE49-F238E27FC236}">
                  <a16:creationId xmlns:a16="http://schemas.microsoft.com/office/drawing/2014/main" id="{567075E3-FA9F-604A-6A55-EE5EAEFC223B}"/>
                </a:ext>
              </a:extLst>
            </p:cNvPr>
            <p:cNvSpPr/>
            <p:nvPr/>
          </p:nvSpPr>
          <p:spPr>
            <a:xfrm>
              <a:off x="3710890" y="705307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B3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70BB171-C105-0957-7112-7F1E0A4103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574"/>
            <a:stretch/>
          </p:blipFill>
          <p:spPr>
            <a:xfrm rot="16200000">
              <a:off x="4022161" y="7065359"/>
              <a:ext cx="885928" cy="1048961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2CF567F-99E0-3EBA-5AB3-B9821E311FEA}"/>
              </a:ext>
            </a:extLst>
          </p:cNvPr>
          <p:cNvGrpSpPr/>
          <p:nvPr/>
        </p:nvGrpSpPr>
        <p:grpSpPr>
          <a:xfrm>
            <a:off x="1130300" y="7095030"/>
            <a:ext cx="1537922" cy="1074980"/>
            <a:chOff x="1171132" y="5058657"/>
            <a:chExt cx="1537922" cy="1074980"/>
          </a:xfrm>
        </p:grpSpPr>
        <p:sp>
          <p:nvSpPr>
            <p:cNvPr id="31" name="Chevron 30">
              <a:extLst>
                <a:ext uri="{FF2B5EF4-FFF2-40B4-BE49-F238E27FC236}">
                  <a16:creationId xmlns:a16="http://schemas.microsoft.com/office/drawing/2014/main" id="{0275BEDA-B193-698B-040A-A49DE7F7F1DE}"/>
                </a:ext>
              </a:extLst>
            </p:cNvPr>
            <p:cNvSpPr/>
            <p:nvPr/>
          </p:nvSpPr>
          <p:spPr>
            <a:xfrm>
              <a:off x="1171132" y="505865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233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2" name="Picture 2" descr="figure2">
              <a:extLst>
                <a:ext uri="{FF2B5EF4-FFF2-40B4-BE49-F238E27FC236}">
                  <a16:creationId xmlns:a16="http://schemas.microsoft.com/office/drawing/2014/main" id="{62E9A70B-9176-90D0-8812-B1747DA4B6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4" t="5196" r="76842" b="78673"/>
            <a:stretch/>
          </p:blipFill>
          <p:spPr bwMode="auto">
            <a:xfrm rot="16200000">
              <a:off x="1583003" y="5135388"/>
              <a:ext cx="734680" cy="881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2CD8204-8317-6422-8CB9-84F7D6836E3C}"/>
              </a:ext>
            </a:extLst>
          </p:cNvPr>
          <p:cNvGrpSpPr/>
          <p:nvPr/>
        </p:nvGrpSpPr>
        <p:grpSpPr>
          <a:xfrm>
            <a:off x="5285393" y="7091115"/>
            <a:ext cx="1537922" cy="1074980"/>
            <a:chOff x="4594928" y="5662384"/>
            <a:chExt cx="1537922" cy="1074980"/>
          </a:xfrm>
        </p:grpSpPr>
        <p:sp>
          <p:nvSpPr>
            <p:cNvPr id="46" name="Chevron 45">
              <a:extLst>
                <a:ext uri="{FF2B5EF4-FFF2-40B4-BE49-F238E27FC236}">
                  <a16:creationId xmlns:a16="http://schemas.microsoft.com/office/drawing/2014/main" id="{15E9E6EF-3BB9-728F-DD20-51AD1ACC7267}"/>
                </a:ext>
              </a:extLst>
            </p:cNvPr>
            <p:cNvSpPr/>
            <p:nvPr/>
          </p:nvSpPr>
          <p:spPr>
            <a:xfrm>
              <a:off x="4594928" y="5662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7F1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47" name="Picture 2" descr="figure2">
              <a:extLst>
                <a:ext uri="{FF2B5EF4-FFF2-40B4-BE49-F238E27FC236}">
                  <a16:creationId xmlns:a16="http://schemas.microsoft.com/office/drawing/2014/main" id="{196F06E9-4C03-D393-77F1-A7F68B396C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44721" r="76783" b="40654"/>
            <a:stretch/>
          </p:blipFill>
          <p:spPr bwMode="auto">
            <a:xfrm rot="16200000">
              <a:off x="4849181" y="5691086"/>
              <a:ext cx="1053755" cy="103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0AD61225-DA11-BD5D-BF65-FA06113928DA}"/>
              </a:ext>
            </a:extLst>
          </p:cNvPr>
          <p:cNvSpPr txBox="1"/>
          <p:nvPr/>
        </p:nvSpPr>
        <p:spPr>
          <a:xfrm>
            <a:off x="5160090" y="6642100"/>
            <a:ext cx="125867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isicle.qm</a:t>
            </a:r>
            <a:endParaRPr lang="en-US" dirty="0"/>
          </a:p>
        </p:txBody>
      </p:sp>
      <p:sp>
        <p:nvSpPr>
          <p:cNvPr id="49" name="Title 2">
            <a:extLst>
              <a:ext uri="{FF2B5EF4-FFF2-40B4-BE49-F238E27FC236}">
                <a16:creationId xmlns:a16="http://schemas.microsoft.com/office/drawing/2014/main" id="{FAF99872-B001-1CEE-5E8B-13295E0F82C4}"/>
              </a:ext>
            </a:extLst>
          </p:cNvPr>
          <p:cNvSpPr txBox="1">
            <a:spLocks/>
          </p:cNvSpPr>
          <p:nvPr/>
        </p:nvSpPr>
        <p:spPr>
          <a:xfrm>
            <a:off x="1130300" y="-160911"/>
            <a:ext cx="13448803" cy="1310979"/>
          </a:xfrm>
          <a:prstGeom prst="rect">
            <a:avLst/>
          </a:prstGeom>
        </p:spPr>
        <p:txBody>
          <a:bodyPr lIns="0" anchor="b"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Density functional theory, NP-MRD workflow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D1DE89C5-D8B0-2B18-F475-4EEEFB619260}"/>
              </a:ext>
            </a:extLst>
          </p:cNvPr>
          <p:cNvSpPr txBox="1">
            <a:spLocks/>
          </p:cNvSpPr>
          <p:nvPr/>
        </p:nvSpPr>
        <p:spPr>
          <a:xfrm>
            <a:off x="1033060" y="1714500"/>
            <a:ext cx="8394146" cy="3454759"/>
          </a:xfrm>
          <a:prstGeom prst="rect">
            <a:avLst/>
          </a:prstGeom>
        </p:spPr>
        <p:txBody>
          <a:bodyPr/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C, H, P, F shielding calculations</a:t>
            </a:r>
          </a:p>
          <a:p>
            <a:r>
              <a:rPr lang="en-US" sz="2400" dirty="0" err="1"/>
              <a:t>HFExch</a:t>
            </a:r>
            <a:r>
              <a:rPr lang="en-US" sz="2400" dirty="0"/>
              <a:t> / 3-21G (NMR default)</a:t>
            </a:r>
          </a:p>
          <a:p>
            <a:r>
              <a:rPr lang="en-US" sz="2400" dirty="0"/>
              <a:t>For the lowest energy conformer</a:t>
            </a:r>
          </a:p>
          <a:p>
            <a:pPr lvl="1"/>
            <a:r>
              <a:rPr lang="en-US" sz="2000" dirty="0"/>
              <a:t>chemical shifts</a:t>
            </a:r>
          </a:p>
          <a:p>
            <a:pPr lvl="1"/>
            <a:r>
              <a:rPr lang="en-US" sz="2000" dirty="0"/>
              <a:t>spin</a:t>
            </a:r>
          </a:p>
          <a:p>
            <a:r>
              <a:rPr lang="en-US" sz="2400" dirty="0"/>
              <a:t>Conversion</a:t>
            </a:r>
          </a:p>
          <a:p>
            <a:pPr lvl="1"/>
            <a:r>
              <a:rPr lang="en-US" sz="2000" dirty="0"/>
              <a:t>linearly transform using provided slope and y-intercept value</a:t>
            </a:r>
          </a:p>
          <a:p>
            <a:pPr lvl="1"/>
            <a:r>
              <a:rPr lang="en-US" sz="2000" dirty="0"/>
              <a:t>Default values sourced from the CHESHIRE Chemical Shift Repository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D37ED81-F71A-BAA9-D5DE-3EA6F9B7F1A8}"/>
              </a:ext>
            </a:extLst>
          </p:cNvPr>
          <p:cNvGrpSpPr/>
          <p:nvPr/>
        </p:nvGrpSpPr>
        <p:grpSpPr>
          <a:xfrm>
            <a:off x="9427206" y="7091115"/>
            <a:ext cx="1537922" cy="1074980"/>
            <a:chOff x="8055440" y="5390589"/>
            <a:chExt cx="1537922" cy="1074980"/>
          </a:xfrm>
        </p:grpSpPr>
        <p:sp>
          <p:nvSpPr>
            <p:cNvPr id="62" name="Chevron 61">
              <a:extLst>
                <a:ext uri="{FF2B5EF4-FFF2-40B4-BE49-F238E27FC236}">
                  <a16:creationId xmlns:a16="http://schemas.microsoft.com/office/drawing/2014/main" id="{D804DD70-0ABC-052C-9DBD-13DEB3533C4D}"/>
                </a:ext>
              </a:extLst>
            </p:cNvPr>
            <p:cNvSpPr/>
            <p:nvPr/>
          </p:nvSpPr>
          <p:spPr>
            <a:xfrm>
              <a:off x="8055440" y="5390589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12E80">
                <a:alpha val="1989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63" name="Picture 2" descr="figure2">
              <a:extLst>
                <a:ext uri="{FF2B5EF4-FFF2-40B4-BE49-F238E27FC236}">
                  <a16:creationId xmlns:a16="http://schemas.microsoft.com/office/drawing/2014/main" id="{B3FFDCFE-A07B-8258-948E-29F6223C06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3" t="82153" r="76848" b="5235"/>
            <a:stretch/>
          </p:blipFill>
          <p:spPr bwMode="auto">
            <a:xfrm>
              <a:off x="8293095" y="5493032"/>
              <a:ext cx="1019489" cy="866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BBC0CBA2-9F81-E71C-E39A-1677064BA6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6521" y="2056698"/>
            <a:ext cx="4559300" cy="4533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4C8A192-E70B-7D7E-E205-ABA288C6B2E5}"/>
              </a:ext>
            </a:extLst>
          </p:cNvPr>
          <p:cNvSpPr txBox="1"/>
          <p:nvPr/>
        </p:nvSpPr>
        <p:spPr>
          <a:xfrm>
            <a:off x="9328731" y="1676955"/>
            <a:ext cx="3062057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for a given geometry…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C25016B-F1B6-6B60-CAC0-F241AD934ECC}"/>
              </a:ext>
            </a:extLst>
          </p:cNvPr>
          <p:cNvGrpSpPr/>
          <p:nvPr/>
        </p:nvGrpSpPr>
        <p:grpSpPr>
          <a:xfrm>
            <a:off x="12489263" y="-34622"/>
            <a:ext cx="2369378" cy="2369378"/>
            <a:chOff x="2775155" y="266252"/>
            <a:chExt cx="2369378" cy="2369378"/>
          </a:xfrm>
        </p:grpSpPr>
        <p:sp>
          <p:nvSpPr>
            <p:cNvPr id="34" name="Shape 33">
              <a:extLst>
                <a:ext uri="{FF2B5EF4-FFF2-40B4-BE49-F238E27FC236}">
                  <a16:creationId xmlns:a16="http://schemas.microsoft.com/office/drawing/2014/main" id="{699F9A4B-0E94-62BA-E37D-B3168BD7726E}"/>
                </a:ext>
              </a:extLst>
            </p:cNvPr>
            <p:cNvSpPr/>
            <p:nvPr/>
          </p:nvSpPr>
          <p:spPr>
            <a:xfrm rot="20700000">
              <a:off x="2775155" y="266252"/>
              <a:ext cx="2369378" cy="2369378"/>
            </a:xfrm>
            <a:prstGeom prst="gear6">
              <a:avLst/>
            </a:prstGeom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Shape 4">
              <a:extLst>
                <a:ext uri="{FF2B5EF4-FFF2-40B4-BE49-F238E27FC236}">
                  <a16:creationId xmlns:a16="http://schemas.microsoft.com/office/drawing/2014/main" id="{593943A9-E3A0-5773-7286-F0B652E174D7}"/>
                </a:ext>
              </a:extLst>
            </p:cNvPr>
            <p:cNvSpPr txBox="1"/>
            <p:nvPr/>
          </p:nvSpPr>
          <p:spPr>
            <a:xfrm>
              <a:off x="3294830" y="785926"/>
              <a:ext cx="1330030" cy="13300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b="1" kern="1200" dirty="0"/>
                <a:t>QM OPTIMIZATION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315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C6DEBD-C72F-A7C4-7034-1F9CDE93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48BF31-19CE-046F-EE2D-29D93E640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Boltzmann weight properties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CE73C1-E3C1-8F59-37BB-25B88E79375A}"/>
              </a:ext>
            </a:extLst>
          </p:cNvPr>
          <p:cNvGrpSpPr/>
          <p:nvPr/>
        </p:nvGrpSpPr>
        <p:grpSpPr>
          <a:xfrm>
            <a:off x="3710890" y="7053077"/>
            <a:ext cx="1537922" cy="1074980"/>
            <a:chOff x="1171132" y="5058657"/>
            <a:chExt cx="1537922" cy="1074980"/>
          </a:xfrm>
        </p:grpSpPr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798BFCCE-B8BB-3E08-D1DF-7C72A6001C5F}"/>
                </a:ext>
              </a:extLst>
            </p:cNvPr>
            <p:cNvSpPr/>
            <p:nvPr/>
          </p:nvSpPr>
          <p:spPr>
            <a:xfrm>
              <a:off x="1171132" y="505865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233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7" name="Picture 2" descr="figure2">
              <a:extLst>
                <a:ext uri="{FF2B5EF4-FFF2-40B4-BE49-F238E27FC236}">
                  <a16:creationId xmlns:a16="http://schemas.microsoft.com/office/drawing/2014/main" id="{32482E9F-C1F0-65EF-1595-FDA3A453AD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4" t="5196" r="76842" b="78673"/>
            <a:stretch/>
          </p:blipFill>
          <p:spPr bwMode="auto">
            <a:xfrm rot="16200000">
              <a:off x="1583003" y="5135388"/>
              <a:ext cx="734680" cy="881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909E457-7E94-4F1A-C78B-9537FE6C8C42}"/>
              </a:ext>
            </a:extLst>
          </p:cNvPr>
          <p:cNvGrpSpPr/>
          <p:nvPr/>
        </p:nvGrpSpPr>
        <p:grpSpPr>
          <a:xfrm>
            <a:off x="5092064" y="7056018"/>
            <a:ext cx="1537922" cy="1074980"/>
            <a:chOff x="2944167" y="5118018"/>
            <a:chExt cx="1537922" cy="1074980"/>
          </a:xfrm>
        </p:grpSpPr>
        <p:sp>
          <p:nvSpPr>
            <p:cNvPr id="9" name="Chevron 8">
              <a:extLst>
                <a:ext uri="{FF2B5EF4-FFF2-40B4-BE49-F238E27FC236}">
                  <a16:creationId xmlns:a16="http://schemas.microsoft.com/office/drawing/2014/main" id="{EC18FC67-FF32-6F55-DD8F-7911C6911E72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0" name="Picture 2" descr="figure2">
              <a:extLst>
                <a:ext uri="{FF2B5EF4-FFF2-40B4-BE49-F238E27FC236}">
                  <a16:creationId xmlns:a16="http://schemas.microsoft.com/office/drawing/2014/main" id="{CA69AE7F-FBDE-49F6-9102-A076C0C8D4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E064B8-3302-5E90-60A5-A3C343B80915}"/>
              </a:ext>
            </a:extLst>
          </p:cNvPr>
          <p:cNvGrpSpPr/>
          <p:nvPr/>
        </p:nvGrpSpPr>
        <p:grpSpPr>
          <a:xfrm>
            <a:off x="6479082" y="7062582"/>
            <a:ext cx="1537922" cy="1074980"/>
            <a:chOff x="4594928" y="5662384"/>
            <a:chExt cx="1537922" cy="1074980"/>
          </a:xfrm>
        </p:grpSpPr>
        <p:sp>
          <p:nvSpPr>
            <p:cNvPr id="12" name="Chevron 11">
              <a:extLst>
                <a:ext uri="{FF2B5EF4-FFF2-40B4-BE49-F238E27FC236}">
                  <a16:creationId xmlns:a16="http://schemas.microsoft.com/office/drawing/2014/main" id="{0D0C1749-9B69-C9C9-0339-EFA210B57B73}"/>
                </a:ext>
              </a:extLst>
            </p:cNvPr>
            <p:cNvSpPr/>
            <p:nvPr/>
          </p:nvSpPr>
          <p:spPr>
            <a:xfrm>
              <a:off x="4594928" y="5662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7F1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3" name="Picture 2" descr="figure2">
              <a:extLst>
                <a:ext uri="{FF2B5EF4-FFF2-40B4-BE49-F238E27FC236}">
                  <a16:creationId xmlns:a16="http://schemas.microsoft.com/office/drawing/2014/main" id="{67D6613C-564A-851E-2019-F2B246A32B1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44721" r="76783" b="40654"/>
            <a:stretch/>
          </p:blipFill>
          <p:spPr bwMode="auto">
            <a:xfrm rot="16200000">
              <a:off x="4849181" y="5691086"/>
              <a:ext cx="1053755" cy="103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F2E109-B0B3-37BF-2B78-588F442D3873}"/>
              </a:ext>
            </a:extLst>
          </p:cNvPr>
          <p:cNvGrpSpPr/>
          <p:nvPr/>
        </p:nvGrpSpPr>
        <p:grpSpPr>
          <a:xfrm>
            <a:off x="7866100" y="7062582"/>
            <a:ext cx="1537922" cy="1074980"/>
            <a:chOff x="6132850" y="4621384"/>
            <a:chExt cx="1537922" cy="1074980"/>
          </a:xfrm>
        </p:grpSpPr>
        <p:sp>
          <p:nvSpPr>
            <p:cNvPr id="15" name="Chevron 14">
              <a:extLst>
                <a:ext uri="{FF2B5EF4-FFF2-40B4-BE49-F238E27FC236}">
                  <a16:creationId xmlns:a16="http://schemas.microsoft.com/office/drawing/2014/main" id="{EC78420A-7A2C-9DA3-596C-4DDA57EFE83C}"/>
                </a:ext>
              </a:extLst>
            </p:cNvPr>
            <p:cNvSpPr/>
            <p:nvPr/>
          </p:nvSpPr>
          <p:spPr>
            <a:xfrm>
              <a:off x="6132850" y="4621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F6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6" name="Picture 2" descr="figure2">
              <a:extLst>
                <a:ext uri="{FF2B5EF4-FFF2-40B4-BE49-F238E27FC236}">
                  <a16:creationId xmlns:a16="http://schemas.microsoft.com/office/drawing/2014/main" id="{C79F5AEA-C1AE-8E36-F479-59004BEDEF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62836" r="76783" b="22539"/>
            <a:stretch/>
          </p:blipFill>
          <p:spPr bwMode="auto">
            <a:xfrm>
              <a:off x="6404678" y="4663998"/>
              <a:ext cx="1012759" cy="99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0FD0D2-6D4D-A74A-5226-366795D5C51F}"/>
              </a:ext>
            </a:extLst>
          </p:cNvPr>
          <p:cNvGrpSpPr/>
          <p:nvPr/>
        </p:nvGrpSpPr>
        <p:grpSpPr>
          <a:xfrm>
            <a:off x="10629180" y="7056992"/>
            <a:ext cx="1537922" cy="1074980"/>
            <a:chOff x="8055440" y="5390589"/>
            <a:chExt cx="1537922" cy="1074980"/>
          </a:xfrm>
        </p:grpSpPr>
        <p:sp>
          <p:nvSpPr>
            <p:cNvPr id="18" name="Chevron 17">
              <a:extLst>
                <a:ext uri="{FF2B5EF4-FFF2-40B4-BE49-F238E27FC236}">
                  <a16:creationId xmlns:a16="http://schemas.microsoft.com/office/drawing/2014/main" id="{4DEEC6B0-694D-BA8B-61DB-303459DF2260}"/>
                </a:ext>
              </a:extLst>
            </p:cNvPr>
            <p:cNvSpPr/>
            <p:nvPr/>
          </p:nvSpPr>
          <p:spPr>
            <a:xfrm>
              <a:off x="8055440" y="5390589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12E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9" name="Picture 2" descr="figure2">
              <a:extLst>
                <a:ext uri="{FF2B5EF4-FFF2-40B4-BE49-F238E27FC236}">
                  <a16:creationId xmlns:a16="http://schemas.microsoft.com/office/drawing/2014/main" id="{EBF5F70D-E824-2804-381F-361E65A2AE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3" t="82153" r="76848" b="5235"/>
            <a:stretch/>
          </p:blipFill>
          <p:spPr bwMode="auto">
            <a:xfrm>
              <a:off x="8293095" y="5493032"/>
              <a:ext cx="1019489" cy="866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8DFCB2-3015-95EE-A732-90162F622EA6}"/>
              </a:ext>
            </a:extLst>
          </p:cNvPr>
          <p:cNvGrpSpPr/>
          <p:nvPr/>
        </p:nvGrpSpPr>
        <p:grpSpPr>
          <a:xfrm>
            <a:off x="9250447" y="6822005"/>
            <a:ext cx="1537922" cy="1308804"/>
            <a:chOff x="7263724" y="3288414"/>
            <a:chExt cx="1537922" cy="1308804"/>
          </a:xfrm>
        </p:grpSpPr>
        <p:sp>
          <p:nvSpPr>
            <p:cNvPr id="21" name="Chevron 20">
              <a:extLst>
                <a:ext uri="{FF2B5EF4-FFF2-40B4-BE49-F238E27FC236}">
                  <a16:creationId xmlns:a16="http://schemas.microsoft.com/office/drawing/2014/main" id="{66925A54-9B2E-EB1C-95C4-3B4428482FBD}"/>
                </a:ext>
              </a:extLst>
            </p:cNvPr>
            <p:cNvSpPr/>
            <p:nvPr/>
          </p:nvSpPr>
          <p:spPr>
            <a:xfrm>
              <a:off x="7263724" y="352223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8A8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1CCAEC-5F94-4A3E-6293-0545031157BC}"/>
                </a:ext>
              </a:extLst>
            </p:cNvPr>
            <p:cNvGrpSpPr/>
            <p:nvPr/>
          </p:nvGrpSpPr>
          <p:grpSpPr>
            <a:xfrm>
              <a:off x="7510913" y="3288414"/>
              <a:ext cx="1240159" cy="1244045"/>
              <a:chOff x="5131095" y="2961878"/>
              <a:chExt cx="1679795" cy="1761688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49FC1E6-9F8B-0FDF-46C6-3EF97C2F01D5}"/>
                  </a:ext>
                </a:extLst>
              </p:cNvPr>
              <p:cNvSpPr/>
              <p:nvPr/>
            </p:nvSpPr>
            <p:spPr>
              <a:xfrm>
                <a:off x="5134307" y="3648586"/>
                <a:ext cx="1105855" cy="1074980"/>
              </a:xfrm>
              <a:prstGeom prst="rect">
                <a:avLst/>
              </a:prstGeom>
              <a:solidFill>
                <a:srgbClr val="8A86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4" name="Picture 2" descr="figure2">
                <a:extLst>
                  <a:ext uri="{FF2B5EF4-FFF2-40B4-BE49-F238E27FC236}">
                    <a16:creationId xmlns:a16="http://schemas.microsoft.com/office/drawing/2014/main" id="{4CC43ADB-9449-E816-3104-1A24D51949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7066" b="38766" l="7179" r="2159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7" t="25603" r="76604" b="59772"/>
              <a:stretch/>
            </p:blipFill>
            <p:spPr bwMode="auto">
              <a:xfrm rot="16200000">
                <a:off x="5119004" y="2973969"/>
                <a:ext cx="1703978" cy="1679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747491BF-E28B-2CBA-E3BE-F5A6FDE879CE}"/>
                  </a:ext>
                </a:extLst>
              </p:cNvPr>
              <p:cNvSpPr/>
              <p:nvPr/>
            </p:nvSpPr>
            <p:spPr>
              <a:xfrm>
                <a:off x="5789869" y="3629566"/>
                <a:ext cx="375684" cy="577310"/>
              </a:xfrm>
              <a:custGeom>
                <a:avLst/>
                <a:gdLst>
                  <a:gd name="connsiteX0" fmla="*/ 0 w 320114"/>
                  <a:gd name="connsiteY0" fmla="*/ 292793 h 597593"/>
                  <a:gd name="connsiteX1" fmla="*/ 311889 w 320114"/>
                  <a:gd name="connsiteY1" fmla="*/ 9258 h 597593"/>
                  <a:gd name="connsiteX2" fmla="*/ 241005 w 320114"/>
                  <a:gd name="connsiteY2" fmla="*/ 597593 h 59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114" h="597593">
                    <a:moveTo>
                      <a:pt x="0" y="292793"/>
                    </a:moveTo>
                    <a:cubicBezTo>
                      <a:pt x="135861" y="125625"/>
                      <a:pt x="271722" y="-41542"/>
                      <a:pt x="311889" y="9258"/>
                    </a:cubicBezTo>
                    <a:cubicBezTo>
                      <a:pt x="352056" y="60058"/>
                      <a:pt x="231554" y="504263"/>
                      <a:pt x="241005" y="597593"/>
                    </a:cubicBezTo>
                  </a:path>
                </a:pathLst>
              </a:custGeom>
              <a:noFill/>
              <a:ln w="28575">
                <a:noFill/>
                <a:round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6" name="Graphic 25" descr="Filter outline">
            <a:extLst>
              <a:ext uri="{FF2B5EF4-FFF2-40B4-BE49-F238E27FC236}">
                <a16:creationId xmlns:a16="http://schemas.microsoft.com/office/drawing/2014/main" id="{1EC6A8DC-86B0-959C-B552-5644F3189A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3588" y="2358488"/>
            <a:ext cx="3950447" cy="395044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92D5F22-6632-3C11-DE3A-87EED284EF54}"/>
              </a:ext>
            </a:extLst>
          </p:cNvPr>
          <p:cNvSpPr txBox="1"/>
          <p:nvPr/>
        </p:nvSpPr>
        <p:spPr>
          <a:xfrm>
            <a:off x="3510995" y="2168451"/>
            <a:ext cx="7697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CCS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D0C991-953F-7C81-E8CD-E611606C9F5D}"/>
              </a:ext>
            </a:extLst>
          </p:cNvPr>
          <p:cNvSpPr txBox="1"/>
          <p:nvPr/>
        </p:nvSpPr>
        <p:spPr>
          <a:xfrm>
            <a:off x="4323159" y="2393762"/>
            <a:ext cx="5488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PA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15FE0D3-C4E6-C694-763D-2D82158F3F91}"/>
              </a:ext>
            </a:extLst>
          </p:cNvPr>
          <p:cNvSpPr txBox="1"/>
          <p:nvPr/>
        </p:nvSpPr>
        <p:spPr>
          <a:xfrm>
            <a:off x="4914365" y="2168451"/>
            <a:ext cx="59984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GB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A2ED96-BD22-68E6-7370-CFD291C0F620}"/>
              </a:ext>
            </a:extLst>
          </p:cNvPr>
          <p:cNvSpPr txBox="1"/>
          <p:nvPr/>
        </p:nvSpPr>
        <p:spPr>
          <a:xfrm>
            <a:off x="5748077" y="2328995"/>
            <a:ext cx="81624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NMR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B73767-EA26-C1F1-0249-D3D3587EA306}"/>
              </a:ext>
            </a:extLst>
          </p:cNvPr>
          <p:cNvSpPr txBox="1"/>
          <p:nvPr/>
        </p:nvSpPr>
        <p:spPr>
          <a:xfrm>
            <a:off x="6509819" y="2123808"/>
            <a:ext cx="46198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IR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48B6B8C-9F1B-3108-77BD-176F15B8E8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8381" y="2342576"/>
            <a:ext cx="1885950" cy="2724150"/>
          </a:xfrm>
          <a:prstGeom prst="rect">
            <a:avLst/>
          </a:prstGeom>
        </p:spPr>
      </p:pic>
      <p:pic>
        <p:nvPicPr>
          <p:cNvPr id="40" name="Graphic 39" descr="Line arrow: Slight curve with solid fill">
            <a:extLst>
              <a:ext uri="{FF2B5EF4-FFF2-40B4-BE49-F238E27FC236}">
                <a16:creationId xmlns:a16="http://schemas.microsoft.com/office/drawing/2014/main" id="{8A2A6780-3F95-A80F-F46B-1FFD82B0AE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752461">
            <a:off x="7109658" y="4082287"/>
            <a:ext cx="914400" cy="110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5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490D3-368A-86D3-CDED-4E5073BB0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44C5D-501F-20BC-6F29-63C0464FC5E5}"/>
              </a:ext>
            </a:extLst>
          </p:cNvPr>
          <p:cNvSpPr txBox="1"/>
          <p:nvPr/>
        </p:nvSpPr>
        <p:spPr>
          <a:xfrm>
            <a:off x="1237957" y="1614267"/>
            <a:ext cx="12154485" cy="638673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r>
              <a:rPr lang="en-US" sz="1600" dirty="0">
                <a:solidFill>
                  <a:srgbClr val="FF00FF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import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isicle</a:t>
            </a:r>
          </a:p>
          <a:p>
            <a:endParaRPr lang="en-US" sz="16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600" dirty="0">
                <a:solidFill>
                  <a:srgbClr val="00B0F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# Load geometry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geom = isicle.geometry.load(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‘test.smi’</a:t>
            </a:r>
            <a:r>
              <a:rPr lang="en-US" sz="1600" dirty="0">
                <a:solidFill>
                  <a:srgbClr val="00000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)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geom = geom.desalt()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geom = geom.neutralize()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geom = geom.tautomerize()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geom = geom.initial_optimize()</a:t>
            </a:r>
          </a:p>
          <a:p>
            <a:endParaRPr lang="en-US" sz="16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600" dirty="0">
                <a:solidFill>
                  <a:srgbClr val="00B0F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# Generate conformers with xtb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conformers = isicle.md.md(geom.geom,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      task=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‘conformer’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      forcefield=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‘gfn2’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      ewin=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2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      charge=geom.charge,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      processes=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2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)</a:t>
            </a:r>
          </a:p>
          <a:p>
            <a:endParaRPr lang="en-US" sz="16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600" dirty="0">
                <a:solidFill>
                  <a:srgbClr val="00B0F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# Optimize geometry and calculate shieldings with DFT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dft = isicle.qm.dft(conformers.final_geom,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task=[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‘optimize’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’shielding’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],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functional=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‘HFExch’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basis_set=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‘3-21g’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frequency=</a:t>
            </a:r>
            <a:r>
              <a:rPr lang="en-US" sz="1600" dirty="0">
                <a:solidFill>
                  <a:srgbClr val="00B0F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True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scratch_dir=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‘/tmp’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</a:t>
            </a:r>
          </a:p>
          <a:p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		  processes=</a:t>
            </a:r>
            <a:r>
              <a:rPr lang="en-US" sz="1600" dirty="0">
                <a:solidFill>
                  <a:srgbClr val="92D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2</a:t>
            </a:r>
            <a:r>
              <a:rPr 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6488C9E-0F5D-8E42-67F3-CF16C1077D6B}"/>
              </a:ext>
            </a:extLst>
          </p:cNvPr>
          <p:cNvSpPr txBox="1">
            <a:spLocks/>
          </p:cNvSpPr>
          <p:nvPr/>
        </p:nvSpPr>
        <p:spPr>
          <a:xfrm>
            <a:off x="3001304" y="218917"/>
            <a:ext cx="13448803" cy="1310979"/>
          </a:xfrm>
          <a:prstGeom prst="rect">
            <a:avLst/>
          </a:prstGeom>
        </p:spPr>
        <p:txBody>
          <a:bodyPr lIns="0" anchor="b"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Tying it all together</a:t>
            </a:r>
          </a:p>
        </p:txBody>
      </p:sp>
    </p:spTree>
    <p:extLst>
      <p:ext uri="{BB962C8B-B14F-4D97-AF65-F5344CB8AC3E}">
        <p14:creationId xmlns:p14="http://schemas.microsoft.com/office/powerpoint/2010/main" val="303063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7981B-2C8C-662F-538D-8B30B357E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F35DDA5-A26D-6F6B-93B8-2C43B8D41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18" y="22098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08B268-21E4-89CB-E13A-988CDC629FCB}"/>
              </a:ext>
            </a:extLst>
          </p:cNvPr>
          <p:cNvSpPr txBox="1"/>
          <p:nvPr/>
        </p:nvSpPr>
        <p:spPr>
          <a:xfrm>
            <a:off x="3740186" y="532451"/>
            <a:ext cx="7315200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chemical shifts of </a:t>
            </a:r>
            <a:r>
              <a:rPr lang="en-US" b="1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dimethylglycine</a:t>
            </a:r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 from Human Metabolome Database, HMDB0000092, the average error is 0.10 and 15.1 ppm for proton and carbon chemical shift predictions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781F0E-D746-B0A8-89BC-1F6DFC929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0617" y="1961980"/>
            <a:ext cx="3590290" cy="4661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4461E8-8D85-59AA-839F-C214C3FC3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318" y="3441700"/>
            <a:ext cx="3009900" cy="47879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D52C2A-9104-9F24-DE75-389F58D38314}"/>
              </a:ext>
            </a:extLst>
          </p:cNvPr>
          <p:cNvSpPr txBox="1"/>
          <p:nvPr/>
        </p:nvSpPr>
        <p:spPr>
          <a:xfrm>
            <a:off x="9486852" y="6756737"/>
            <a:ext cx="5877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[Ex. </a:t>
            </a:r>
            <a:r>
              <a:rPr lang="en-US" sz="2000" dirty="0" err="1"/>
              <a:t>Boltmzann</a:t>
            </a:r>
            <a:r>
              <a:rPr lang="en-US" sz="2000" dirty="0"/>
              <a:t> weighting of NMR </a:t>
            </a:r>
            <a:r>
              <a:rPr lang="en-US" sz="2000" dirty="0" err="1"/>
              <a:t>shieldings</a:t>
            </a:r>
            <a:r>
              <a:rPr lang="en-US" sz="2000" dirty="0"/>
              <a:t>]</a:t>
            </a:r>
          </a:p>
          <a:p>
            <a:r>
              <a:rPr lang="en-US" sz="2000" dirty="0"/>
              <a:t>Note: NP-MRD predictions are based upon a single conformer</a:t>
            </a:r>
          </a:p>
        </p:txBody>
      </p:sp>
    </p:spTree>
    <p:extLst>
      <p:ext uri="{BB962C8B-B14F-4D97-AF65-F5344CB8AC3E}">
        <p14:creationId xmlns:p14="http://schemas.microsoft.com/office/powerpoint/2010/main" val="168130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3B7BF879-8CEC-4DFA-B866-468C311C3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3" y="107856"/>
            <a:ext cx="999498" cy="1002660"/>
          </a:xfrm>
          <a:prstGeom prst="rect">
            <a:avLst/>
          </a:prstGeom>
        </p:spPr>
      </p:pic>
      <p:pic>
        <p:nvPicPr>
          <p:cNvPr id="4" name="Graphic 4">
            <a:extLst>
              <a:ext uri="{FF2B5EF4-FFF2-40B4-BE49-F238E27FC236}">
                <a16:creationId xmlns:a16="http://schemas.microsoft.com/office/drawing/2014/main" id="{750BA571-608C-49E1-8E44-0F7F49FC5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29180" y="1154827"/>
            <a:ext cx="3329153" cy="23590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762E6C-8528-430C-9AAE-520B32DC2683}"/>
              </a:ext>
            </a:extLst>
          </p:cNvPr>
          <p:cNvSpPr txBox="1"/>
          <p:nvPr/>
        </p:nvSpPr>
        <p:spPr>
          <a:xfrm>
            <a:off x="1371600" y="295254"/>
            <a:ext cx="12337133" cy="7571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1435716" marR="0" lvl="0" indent="-11435716" algn="l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20" b="1" i="0" u="none" strike="noStrike" kern="1200" cap="none" spc="0" normalizeH="0" baseline="0" noProof="0" dirty="0">
                <a:ln>
                  <a:noFill/>
                </a:ln>
                <a:solidFill>
                  <a:srgbClr val="05386B"/>
                </a:solidFill>
                <a:effectLst/>
                <a:uLnTx/>
                <a:uFillTx/>
                <a:latin typeface="Maven Pro Black" pitchFamily="2" charset="0"/>
                <a:ea typeface="+mn-ea"/>
                <a:cs typeface="+mn-cs"/>
              </a:rPr>
              <a:t>NP-MRD:</a:t>
            </a:r>
            <a:r>
              <a:rPr lang="en-US" sz="4320" dirty="0">
                <a:solidFill>
                  <a:srgbClr val="05386B"/>
                </a:solidFill>
                <a:latin typeface="Maven Pro Medium" pitchFamily="2" charset="0"/>
              </a:rPr>
              <a:t> </a:t>
            </a:r>
            <a:r>
              <a:rPr lang="en-US" sz="3360" dirty="0">
                <a:solidFill>
                  <a:srgbClr val="05386B"/>
                </a:solidFill>
                <a:latin typeface="Maven Pro Medium" pitchFamily="2" charset="0"/>
              </a:rPr>
              <a:t>Natural Products Magnetic Resonance Database</a:t>
            </a:r>
            <a:endParaRPr lang="en-US" sz="336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25124AD-4D3B-A3CF-7E2E-84D890E17A81}"/>
              </a:ext>
            </a:extLst>
          </p:cNvPr>
          <p:cNvSpPr txBox="1">
            <a:spLocks/>
          </p:cNvSpPr>
          <p:nvPr/>
        </p:nvSpPr>
        <p:spPr>
          <a:xfrm>
            <a:off x="368760" y="2707658"/>
            <a:ext cx="10860445" cy="39777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97280">
              <a:spcBef>
                <a:spcPts val="1200"/>
              </a:spcBef>
            </a:pPr>
            <a:r>
              <a:rPr lang="en-US" sz="3200" dirty="0">
                <a:solidFill>
                  <a:prstClr val="black"/>
                </a:solidFill>
              </a:rPr>
              <a:t>32k+ NMR </a:t>
            </a:r>
            <a:r>
              <a:rPr lang="en-US" sz="3200" dirty="0" err="1">
                <a:solidFill>
                  <a:prstClr val="black"/>
                </a:solidFill>
              </a:rPr>
              <a:t>shieldings</a:t>
            </a:r>
            <a:endParaRPr lang="en-US" sz="3200" dirty="0">
              <a:solidFill>
                <a:prstClr val="black"/>
              </a:solidFill>
            </a:endParaRPr>
          </a:p>
          <a:p>
            <a:pPr defTabSz="1097280">
              <a:spcBef>
                <a:spcPts val="1200"/>
              </a:spcBef>
            </a:pPr>
            <a:r>
              <a:rPr lang="en-US" sz="3200" dirty="0">
                <a:solidFill>
                  <a:prstClr val="black"/>
                </a:solidFill>
              </a:rPr>
              <a:t>18k of 32k have experimental comparison</a:t>
            </a:r>
            <a:endParaRPr lang="en-US" sz="2800" dirty="0">
              <a:solidFill>
                <a:prstClr val="black"/>
              </a:solidFill>
            </a:endParaRPr>
          </a:p>
          <a:p>
            <a:pPr defTabSz="1097280">
              <a:spcBef>
                <a:spcPts val="1200"/>
              </a:spcBef>
            </a:pPr>
            <a:r>
              <a:rPr lang="en-US" sz="3200" dirty="0"/>
              <a:t>Millions of shift predictions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FA8BF9D-463E-A62C-33A8-F490BC47EFB3}"/>
              </a:ext>
            </a:extLst>
          </p:cNvPr>
          <p:cNvGrpSpPr/>
          <p:nvPr/>
        </p:nvGrpSpPr>
        <p:grpSpPr>
          <a:xfrm>
            <a:off x="5092064" y="7056018"/>
            <a:ext cx="1537922" cy="1074980"/>
            <a:chOff x="2944167" y="5118018"/>
            <a:chExt cx="1537922" cy="1074980"/>
          </a:xfrm>
        </p:grpSpPr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A583F07A-2FFD-1162-8A18-C898C12B063F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>
                <a:alpha val="196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0" name="Picture 2" descr="figure2">
              <a:extLst>
                <a:ext uri="{FF2B5EF4-FFF2-40B4-BE49-F238E27FC236}">
                  <a16:creationId xmlns:a16="http://schemas.microsoft.com/office/drawing/2014/main" id="{304E82EF-4A0F-7243-4076-66C0292E371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sp>
        <p:nvSpPr>
          <p:cNvPr id="11" name="Chevron 10">
            <a:extLst>
              <a:ext uri="{FF2B5EF4-FFF2-40B4-BE49-F238E27FC236}">
                <a16:creationId xmlns:a16="http://schemas.microsoft.com/office/drawing/2014/main" id="{9FEFE9A7-90BD-743D-5376-BD851E647C65}"/>
              </a:ext>
            </a:extLst>
          </p:cNvPr>
          <p:cNvSpPr/>
          <p:nvPr/>
        </p:nvSpPr>
        <p:spPr>
          <a:xfrm>
            <a:off x="6479082" y="7062582"/>
            <a:ext cx="1537922" cy="1074980"/>
          </a:xfrm>
          <a:prstGeom prst="chevron">
            <a:avLst>
              <a:gd name="adj" fmla="val 21646"/>
            </a:avLst>
          </a:prstGeom>
          <a:solidFill>
            <a:srgbClr val="7F1751">
              <a:alpha val="204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5F5A5A-4BF5-3F9B-854A-74926AB83B46}"/>
              </a:ext>
            </a:extLst>
          </p:cNvPr>
          <p:cNvGrpSpPr/>
          <p:nvPr/>
        </p:nvGrpSpPr>
        <p:grpSpPr>
          <a:xfrm>
            <a:off x="7866100" y="7062582"/>
            <a:ext cx="1537922" cy="1074980"/>
            <a:chOff x="6132850" y="4621384"/>
            <a:chExt cx="1537922" cy="1074980"/>
          </a:xfrm>
        </p:grpSpPr>
        <p:sp>
          <p:nvSpPr>
            <p:cNvPr id="13" name="Chevron 12">
              <a:extLst>
                <a:ext uri="{FF2B5EF4-FFF2-40B4-BE49-F238E27FC236}">
                  <a16:creationId xmlns:a16="http://schemas.microsoft.com/office/drawing/2014/main" id="{D29D1683-2CFE-3D74-7872-1010EBA1D22B}"/>
                </a:ext>
              </a:extLst>
            </p:cNvPr>
            <p:cNvSpPr/>
            <p:nvPr/>
          </p:nvSpPr>
          <p:spPr>
            <a:xfrm>
              <a:off x="6132850" y="4621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F6262">
                <a:alpha val="2024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4" name="Picture 2" descr="figure2">
              <a:extLst>
                <a:ext uri="{FF2B5EF4-FFF2-40B4-BE49-F238E27FC236}">
                  <a16:creationId xmlns:a16="http://schemas.microsoft.com/office/drawing/2014/main" id="{6F742127-B035-AEBD-0024-367A725D99E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62836" r="76783" b="22539"/>
            <a:stretch/>
          </p:blipFill>
          <p:spPr bwMode="auto">
            <a:xfrm>
              <a:off x="6404678" y="4663998"/>
              <a:ext cx="1012759" cy="998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1186BEF-3551-7B77-D3FD-D8325B0C2685}"/>
              </a:ext>
            </a:extLst>
          </p:cNvPr>
          <p:cNvGrpSpPr/>
          <p:nvPr/>
        </p:nvGrpSpPr>
        <p:grpSpPr>
          <a:xfrm>
            <a:off x="10629180" y="7056992"/>
            <a:ext cx="1537922" cy="1074980"/>
            <a:chOff x="8055440" y="5390589"/>
            <a:chExt cx="1537922" cy="1074980"/>
          </a:xfrm>
        </p:grpSpPr>
        <p:sp>
          <p:nvSpPr>
            <p:cNvPr id="16" name="Chevron 15">
              <a:extLst>
                <a:ext uri="{FF2B5EF4-FFF2-40B4-BE49-F238E27FC236}">
                  <a16:creationId xmlns:a16="http://schemas.microsoft.com/office/drawing/2014/main" id="{DC05358C-E3E8-A03B-35F4-B32B6D34FF12}"/>
                </a:ext>
              </a:extLst>
            </p:cNvPr>
            <p:cNvSpPr/>
            <p:nvPr/>
          </p:nvSpPr>
          <p:spPr>
            <a:xfrm>
              <a:off x="8055440" y="5390589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12E80">
                <a:alpha val="1989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7" name="Picture 2" descr="figure2">
              <a:extLst>
                <a:ext uri="{FF2B5EF4-FFF2-40B4-BE49-F238E27FC236}">
                  <a16:creationId xmlns:a16="http://schemas.microsoft.com/office/drawing/2014/main" id="{04A55C78-9C70-C22E-5E0E-1F094B854B9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3" t="82153" r="76848" b="5235"/>
            <a:stretch/>
          </p:blipFill>
          <p:spPr bwMode="auto">
            <a:xfrm>
              <a:off x="8293095" y="5493032"/>
              <a:ext cx="1019489" cy="866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11DF85D-B36F-A7BD-BF4A-B7A2E6BF93CF}"/>
              </a:ext>
            </a:extLst>
          </p:cNvPr>
          <p:cNvGrpSpPr/>
          <p:nvPr/>
        </p:nvGrpSpPr>
        <p:grpSpPr>
          <a:xfrm>
            <a:off x="9250447" y="6868343"/>
            <a:ext cx="1537922" cy="1262466"/>
            <a:chOff x="7263724" y="3334752"/>
            <a:chExt cx="1537922" cy="1262466"/>
          </a:xfrm>
        </p:grpSpPr>
        <p:sp>
          <p:nvSpPr>
            <p:cNvPr id="19" name="Chevron 18">
              <a:extLst>
                <a:ext uri="{FF2B5EF4-FFF2-40B4-BE49-F238E27FC236}">
                  <a16:creationId xmlns:a16="http://schemas.microsoft.com/office/drawing/2014/main" id="{82ED77E6-C76A-4DA8-71BE-37A342AEF003}"/>
                </a:ext>
              </a:extLst>
            </p:cNvPr>
            <p:cNvSpPr/>
            <p:nvPr/>
          </p:nvSpPr>
          <p:spPr>
            <a:xfrm>
              <a:off x="7263724" y="352223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8A86CC">
                <a:alpha val="199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68D3EEA-032B-E273-939C-12918B9B17B0}"/>
                </a:ext>
              </a:extLst>
            </p:cNvPr>
            <p:cNvGrpSpPr/>
            <p:nvPr/>
          </p:nvGrpSpPr>
          <p:grpSpPr>
            <a:xfrm>
              <a:off x="7495766" y="3334752"/>
              <a:ext cx="1240158" cy="1203293"/>
              <a:chOff x="5110579" y="3027495"/>
              <a:chExt cx="1679794" cy="1703979"/>
            </a:xfrm>
          </p:grpSpPr>
          <p:pic>
            <p:nvPicPr>
              <p:cNvPr id="21" name="Picture 2" descr="figure2">
                <a:extLst>
                  <a:ext uri="{FF2B5EF4-FFF2-40B4-BE49-F238E27FC236}">
                    <a16:creationId xmlns:a16="http://schemas.microsoft.com/office/drawing/2014/main" id="{00842AA0-A3B6-A0BB-F656-65992E79D1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27066" b="38766" l="7179" r="2159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7" t="25603" r="76604" b="59772"/>
              <a:stretch/>
            </p:blipFill>
            <p:spPr bwMode="auto">
              <a:xfrm rot="16200000">
                <a:off x="5098486" y="3039588"/>
                <a:ext cx="1703979" cy="1679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D29471B1-0CA8-3CF4-C06A-C2B2AB1670BC}"/>
                  </a:ext>
                </a:extLst>
              </p:cNvPr>
              <p:cNvSpPr/>
              <p:nvPr/>
            </p:nvSpPr>
            <p:spPr>
              <a:xfrm>
                <a:off x="5789869" y="3629566"/>
                <a:ext cx="375684" cy="577310"/>
              </a:xfrm>
              <a:custGeom>
                <a:avLst/>
                <a:gdLst>
                  <a:gd name="connsiteX0" fmla="*/ 0 w 320114"/>
                  <a:gd name="connsiteY0" fmla="*/ 292793 h 597593"/>
                  <a:gd name="connsiteX1" fmla="*/ 311889 w 320114"/>
                  <a:gd name="connsiteY1" fmla="*/ 9258 h 597593"/>
                  <a:gd name="connsiteX2" fmla="*/ 241005 w 320114"/>
                  <a:gd name="connsiteY2" fmla="*/ 597593 h 59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114" h="597593">
                    <a:moveTo>
                      <a:pt x="0" y="292793"/>
                    </a:moveTo>
                    <a:cubicBezTo>
                      <a:pt x="135861" y="125625"/>
                      <a:pt x="271722" y="-41542"/>
                      <a:pt x="311889" y="9258"/>
                    </a:cubicBezTo>
                    <a:cubicBezTo>
                      <a:pt x="352056" y="60058"/>
                      <a:pt x="231554" y="504263"/>
                      <a:pt x="241005" y="597593"/>
                    </a:cubicBezTo>
                  </a:path>
                </a:pathLst>
              </a:custGeom>
              <a:noFill/>
              <a:ln w="28575">
                <a:noFill/>
                <a:round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3" name="Picture 2" descr="figure2">
            <a:extLst>
              <a:ext uri="{FF2B5EF4-FFF2-40B4-BE49-F238E27FC236}">
                <a16:creationId xmlns:a16="http://schemas.microsoft.com/office/drawing/2014/main" id="{8A1B510E-EF40-D5F9-1435-5E07DD666E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" t="44721" r="76783" b="40654"/>
          <a:stretch/>
        </p:blipFill>
        <p:spPr bwMode="auto">
          <a:xfrm rot="16200000">
            <a:off x="6764740" y="7091284"/>
            <a:ext cx="1053755" cy="10388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CFB7443-36D8-60C5-08AE-9C63E1813296}"/>
              </a:ext>
            </a:extLst>
          </p:cNvPr>
          <p:cNvGrpSpPr/>
          <p:nvPr/>
        </p:nvGrpSpPr>
        <p:grpSpPr>
          <a:xfrm>
            <a:off x="5086199" y="7067738"/>
            <a:ext cx="1537922" cy="1074980"/>
            <a:chOff x="2944167" y="5118018"/>
            <a:chExt cx="1537922" cy="1074980"/>
          </a:xfrm>
        </p:grpSpPr>
        <p:sp>
          <p:nvSpPr>
            <p:cNvPr id="25" name="Chevron 24">
              <a:extLst>
                <a:ext uri="{FF2B5EF4-FFF2-40B4-BE49-F238E27FC236}">
                  <a16:creationId xmlns:a16="http://schemas.microsoft.com/office/drawing/2014/main" id="{86E530A7-A368-5A8F-3192-AC1AB684E9A7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6" name="Picture 2" descr="figure2">
              <a:extLst>
                <a:ext uri="{FF2B5EF4-FFF2-40B4-BE49-F238E27FC236}">
                  <a16:creationId xmlns:a16="http://schemas.microsoft.com/office/drawing/2014/main" id="{CAD5DBA4-75F0-60CF-A408-23AB12E0973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F56D7CB-F4F4-68DA-AB5F-01E9434188AF}"/>
              </a:ext>
            </a:extLst>
          </p:cNvPr>
          <p:cNvGrpSpPr/>
          <p:nvPr/>
        </p:nvGrpSpPr>
        <p:grpSpPr>
          <a:xfrm>
            <a:off x="6473217" y="7074302"/>
            <a:ext cx="1537922" cy="1074980"/>
            <a:chOff x="4594928" y="5662384"/>
            <a:chExt cx="1537922" cy="1074980"/>
          </a:xfrm>
        </p:grpSpPr>
        <p:sp>
          <p:nvSpPr>
            <p:cNvPr id="28" name="Chevron 27">
              <a:extLst>
                <a:ext uri="{FF2B5EF4-FFF2-40B4-BE49-F238E27FC236}">
                  <a16:creationId xmlns:a16="http://schemas.microsoft.com/office/drawing/2014/main" id="{92BC7FF9-D1F6-F23E-5C28-125430F630A5}"/>
                </a:ext>
              </a:extLst>
            </p:cNvPr>
            <p:cNvSpPr/>
            <p:nvPr/>
          </p:nvSpPr>
          <p:spPr>
            <a:xfrm>
              <a:off x="4594928" y="5662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7F1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9" name="Picture 2" descr="figure2">
              <a:extLst>
                <a:ext uri="{FF2B5EF4-FFF2-40B4-BE49-F238E27FC236}">
                  <a16:creationId xmlns:a16="http://schemas.microsoft.com/office/drawing/2014/main" id="{48C02DD1-01D7-23F9-47C0-D80ECFD42F7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44721" r="76783" b="40654"/>
            <a:stretch/>
          </p:blipFill>
          <p:spPr bwMode="auto">
            <a:xfrm rot="16200000">
              <a:off x="4849181" y="5691086"/>
              <a:ext cx="1053755" cy="103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54CDEB6-D316-CEAF-AC69-13894C8D3139}"/>
              </a:ext>
            </a:extLst>
          </p:cNvPr>
          <p:cNvGrpSpPr/>
          <p:nvPr/>
        </p:nvGrpSpPr>
        <p:grpSpPr>
          <a:xfrm>
            <a:off x="7860235" y="7074302"/>
            <a:ext cx="1537922" cy="1074980"/>
            <a:chOff x="6132850" y="4621384"/>
            <a:chExt cx="1537922" cy="1074980"/>
          </a:xfrm>
        </p:grpSpPr>
        <p:sp>
          <p:nvSpPr>
            <p:cNvPr id="31" name="Chevron 30">
              <a:extLst>
                <a:ext uri="{FF2B5EF4-FFF2-40B4-BE49-F238E27FC236}">
                  <a16:creationId xmlns:a16="http://schemas.microsoft.com/office/drawing/2014/main" id="{B95EDF15-6C5E-1F00-9A8D-54C23FC57DF9}"/>
                </a:ext>
              </a:extLst>
            </p:cNvPr>
            <p:cNvSpPr/>
            <p:nvPr/>
          </p:nvSpPr>
          <p:spPr>
            <a:xfrm>
              <a:off x="6132850" y="4621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F6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2" name="Picture 2" descr="figure2">
              <a:extLst>
                <a:ext uri="{FF2B5EF4-FFF2-40B4-BE49-F238E27FC236}">
                  <a16:creationId xmlns:a16="http://schemas.microsoft.com/office/drawing/2014/main" id="{29A6F726-4CC7-552F-1D56-B7DB43E20A4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62836" r="76783" b="22539"/>
            <a:stretch/>
          </p:blipFill>
          <p:spPr bwMode="auto">
            <a:xfrm>
              <a:off x="6404678" y="4663998"/>
              <a:ext cx="1012759" cy="99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Chevron 32">
            <a:extLst>
              <a:ext uri="{FF2B5EF4-FFF2-40B4-BE49-F238E27FC236}">
                <a16:creationId xmlns:a16="http://schemas.microsoft.com/office/drawing/2014/main" id="{6E498D61-486F-E345-A5B0-C7B1F7F49EE6}"/>
              </a:ext>
            </a:extLst>
          </p:cNvPr>
          <p:cNvSpPr/>
          <p:nvPr/>
        </p:nvSpPr>
        <p:spPr>
          <a:xfrm>
            <a:off x="9250447" y="7055829"/>
            <a:ext cx="1537922" cy="1074980"/>
          </a:xfrm>
          <a:prstGeom prst="chevron">
            <a:avLst>
              <a:gd name="adj" fmla="val 21646"/>
            </a:avLst>
          </a:prstGeom>
          <a:solidFill>
            <a:srgbClr val="8A8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79E1F6E-7162-CE49-6B9D-9F12FB4E02F4}"/>
              </a:ext>
            </a:extLst>
          </p:cNvPr>
          <p:cNvGrpSpPr/>
          <p:nvPr/>
        </p:nvGrpSpPr>
        <p:grpSpPr>
          <a:xfrm>
            <a:off x="3710890" y="7053077"/>
            <a:ext cx="1537922" cy="1074980"/>
            <a:chOff x="3710890" y="7053077"/>
            <a:chExt cx="1537922" cy="1074980"/>
          </a:xfrm>
        </p:grpSpPr>
        <p:sp>
          <p:nvSpPr>
            <p:cNvPr id="35" name="Chevron 34">
              <a:extLst>
                <a:ext uri="{FF2B5EF4-FFF2-40B4-BE49-F238E27FC236}">
                  <a16:creationId xmlns:a16="http://schemas.microsoft.com/office/drawing/2014/main" id="{3E89E041-1902-B01C-813A-BD1696736E88}"/>
                </a:ext>
              </a:extLst>
            </p:cNvPr>
            <p:cNvSpPr/>
            <p:nvPr/>
          </p:nvSpPr>
          <p:spPr>
            <a:xfrm>
              <a:off x="3710890" y="705307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B3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A6FAB3D-DBFE-54FD-64A0-CCCA1B52BF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0574"/>
            <a:stretch/>
          </p:blipFill>
          <p:spPr>
            <a:xfrm rot="16200000">
              <a:off x="4022161" y="7065359"/>
              <a:ext cx="885928" cy="1048961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A967503-5C76-F1EC-9FDD-1AE2D0E5611B}"/>
              </a:ext>
            </a:extLst>
          </p:cNvPr>
          <p:cNvGrpSpPr/>
          <p:nvPr/>
        </p:nvGrpSpPr>
        <p:grpSpPr>
          <a:xfrm>
            <a:off x="2332274" y="7056992"/>
            <a:ext cx="1537922" cy="1074980"/>
            <a:chOff x="1171132" y="5058657"/>
            <a:chExt cx="1537922" cy="1074980"/>
          </a:xfrm>
        </p:grpSpPr>
        <p:sp>
          <p:nvSpPr>
            <p:cNvPr id="38" name="Chevron 37">
              <a:extLst>
                <a:ext uri="{FF2B5EF4-FFF2-40B4-BE49-F238E27FC236}">
                  <a16:creationId xmlns:a16="http://schemas.microsoft.com/office/drawing/2014/main" id="{B68CFC5F-836C-6FE7-FE52-89029D19139E}"/>
                </a:ext>
              </a:extLst>
            </p:cNvPr>
            <p:cNvSpPr/>
            <p:nvPr/>
          </p:nvSpPr>
          <p:spPr>
            <a:xfrm>
              <a:off x="1171132" y="505865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233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9" name="Picture 2" descr="figure2">
              <a:extLst>
                <a:ext uri="{FF2B5EF4-FFF2-40B4-BE49-F238E27FC236}">
                  <a16:creationId xmlns:a16="http://schemas.microsoft.com/office/drawing/2014/main" id="{F83184FC-5BBC-7246-8E30-A122FE481C9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4" t="5196" r="76842" b="78673"/>
            <a:stretch/>
          </p:blipFill>
          <p:spPr bwMode="auto">
            <a:xfrm rot="16200000">
              <a:off x="1583003" y="5135388"/>
              <a:ext cx="734680" cy="881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EDB1DFD-7F20-5B8D-F271-4498AB132547}"/>
              </a:ext>
            </a:extLst>
          </p:cNvPr>
          <p:cNvGrpSpPr>
            <a:grpSpLocks noChangeAspect="1"/>
          </p:cNvGrpSpPr>
          <p:nvPr/>
        </p:nvGrpSpPr>
        <p:grpSpPr>
          <a:xfrm>
            <a:off x="9655042" y="7121967"/>
            <a:ext cx="623270" cy="988282"/>
            <a:chOff x="9861485" y="5996542"/>
            <a:chExt cx="391588" cy="620918"/>
          </a:xfrm>
        </p:grpSpPr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5C7F60FA-D422-A064-2183-4686F4C74953}"/>
                </a:ext>
              </a:extLst>
            </p:cNvPr>
            <p:cNvSpPr/>
            <p:nvPr/>
          </p:nvSpPr>
          <p:spPr>
            <a:xfrm rot="20862512">
              <a:off x="10032743" y="5996542"/>
              <a:ext cx="178949" cy="309324"/>
            </a:xfrm>
            <a:custGeom>
              <a:avLst/>
              <a:gdLst>
                <a:gd name="connsiteX0" fmla="*/ 0 w 320114"/>
                <a:gd name="connsiteY0" fmla="*/ 292793 h 597593"/>
                <a:gd name="connsiteX1" fmla="*/ 311889 w 320114"/>
                <a:gd name="connsiteY1" fmla="*/ 9258 h 597593"/>
                <a:gd name="connsiteX2" fmla="*/ 241005 w 320114"/>
                <a:gd name="connsiteY2" fmla="*/ 597593 h 597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114" h="597593">
                  <a:moveTo>
                    <a:pt x="0" y="292793"/>
                  </a:moveTo>
                  <a:cubicBezTo>
                    <a:pt x="135861" y="125625"/>
                    <a:pt x="271722" y="-41542"/>
                    <a:pt x="311889" y="9258"/>
                  </a:cubicBezTo>
                  <a:cubicBezTo>
                    <a:pt x="352056" y="60058"/>
                    <a:pt x="231554" y="504263"/>
                    <a:pt x="241005" y="597593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6F52FD4-63BA-1B65-AF66-4C22C2D4F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328" b="96269" l="9901" r="89604">
                          <a14:foregroundMark x1="29208" y1="92164" x2="29208" y2="92164"/>
                          <a14:backgroundMark x1="30693" y1="97761" x2="30693" y2="97761"/>
                          <a14:backgroundMark x1="29208" y1="96269" x2="29208" y2="96269"/>
                          <a14:backgroundMark x1="30693" y1="97388" x2="30693" y2="97388"/>
                          <a14:backgroundMark x1="30693" y1="96642" x2="30693" y2="96642"/>
                          <a14:backgroundMark x1="29208" y1="97388" x2="29208" y2="97388"/>
                          <a14:backgroundMark x1="32178" y1="97761" x2="30693" y2="97015"/>
                          <a14:backgroundMark x1="29208" y1="97388" x2="31188" y2="97388"/>
                          <a14:backgroundMark x1="31188" y1="97015" x2="31188" y2="97015"/>
                          <a14:backgroundMark x1="31188" y1="96269" x2="31188" y2="96269"/>
                          <a14:backgroundMark x1="30693" y1="97761" x2="30693" y2="97761"/>
                          <a14:backgroundMark x1="28713" y1="96269" x2="35149" y2="9738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861485" y="6097927"/>
              <a:ext cx="391588" cy="519533"/>
            </a:xfrm>
            <a:prstGeom prst="rect">
              <a:avLst/>
            </a:prstGeom>
          </p:spPr>
        </p:pic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7B6CC27-6454-4B8A-60C7-A73A598D0F83}"/>
                </a:ext>
              </a:extLst>
            </p:cNvPr>
            <p:cNvSpPr/>
            <p:nvPr/>
          </p:nvSpPr>
          <p:spPr>
            <a:xfrm>
              <a:off x="10079568" y="62060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" name="Title 2">
            <a:extLst>
              <a:ext uri="{FF2B5EF4-FFF2-40B4-BE49-F238E27FC236}">
                <a16:creationId xmlns:a16="http://schemas.microsoft.com/office/drawing/2014/main" id="{5DC968CA-DE8D-FDD7-FC3C-73CD089F2D9F}"/>
              </a:ext>
            </a:extLst>
          </p:cNvPr>
          <p:cNvSpPr txBox="1">
            <a:spLocks/>
          </p:cNvSpPr>
          <p:nvPr/>
        </p:nvSpPr>
        <p:spPr>
          <a:xfrm>
            <a:off x="368760" y="1185130"/>
            <a:ext cx="10972800" cy="1310979"/>
          </a:xfrm>
          <a:prstGeom prst="rect">
            <a:avLst/>
          </a:prstGeom>
        </p:spPr>
        <p:txBody>
          <a:bodyPr lIns="0" anchor="b"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1626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Property calculation (NMR shieldings)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0FF9438F-1EE8-2986-3335-9C4C2B15FEB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1376" t="32303" r="31289" b="32620"/>
          <a:stretch/>
        </p:blipFill>
        <p:spPr>
          <a:xfrm>
            <a:off x="8132063" y="3810063"/>
            <a:ext cx="5991914" cy="281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9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3AB482E8-3773-7D15-C751-E1554AFD4F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70937" y="1655575"/>
            <a:ext cx="5068766" cy="682593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C6D3EB-C14A-E110-DFBD-FA360A9EF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4DDFDC-D3FD-DFCE-CA19-3E67810E6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1">
                    <a:lumMod val="50000"/>
                  </a:schemeClr>
                </a:solidFill>
              </a:rPr>
              <a:t>In Silico 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Chemical Library Engine (ISiCLE)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BF33C77-6E56-19AE-E4E8-ED50040E62F0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998" y="1655575"/>
            <a:ext cx="5068766" cy="6825938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189008-C65E-74F9-F5DE-CDBAA387579B}"/>
              </a:ext>
            </a:extLst>
          </p:cNvPr>
          <p:cNvSpPr txBox="1"/>
          <p:nvPr/>
        </p:nvSpPr>
        <p:spPr>
          <a:xfrm>
            <a:off x="11903054" y="5942476"/>
            <a:ext cx="2008883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0020" indent="-160020">
              <a:buFont typeface="Arial" panose="020B0604020202020204" pitchFamily="34" charset="0"/>
              <a:buChar char="•"/>
            </a:pPr>
            <a:r>
              <a:rPr lang="en-US" dirty="0"/>
              <a:t>CCS</a:t>
            </a:r>
          </a:p>
          <a:p>
            <a:r>
              <a:rPr lang="en-US" dirty="0"/>
              <a:t>+NMR</a:t>
            </a:r>
          </a:p>
          <a:p>
            <a:r>
              <a:rPr lang="en-US" dirty="0"/>
              <a:t>+IR</a:t>
            </a:r>
          </a:p>
          <a:p>
            <a:r>
              <a:rPr lang="en-US" dirty="0"/>
              <a:t>+3D properties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918551-B6DC-B4B9-0B95-51C6743C4EAE}"/>
              </a:ext>
            </a:extLst>
          </p:cNvPr>
          <p:cNvSpPr txBox="1"/>
          <p:nvPr/>
        </p:nvSpPr>
        <p:spPr>
          <a:xfrm>
            <a:off x="11832322" y="2987467"/>
            <a:ext cx="2651688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+10 adduct types</a:t>
            </a:r>
          </a:p>
          <a:p>
            <a:r>
              <a:rPr lang="en-US" dirty="0"/>
              <a:t>+expanded ion sites</a:t>
            </a:r>
          </a:p>
          <a:p>
            <a:r>
              <a:rPr lang="en-US" dirty="0"/>
              <a:t>+element filtering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B731A0-8B46-6223-DA91-6562D0659B10}"/>
              </a:ext>
            </a:extLst>
          </p:cNvPr>
          <p:cNvSpPr txBox="1"/>
          <p:nvPr/>
        </p:nvSpPr>
        <p:spPr>
          <a:xfrm>
            <a:off x="8587001" y="6130324"/>
            <a:ext cx="2954835" cy="733387"/>
          </a:xfrm>
          <a:prstGeom prst="rect">
            <a:avLst/>
          </a:prstGeom>
          <a:solidFill>
            <a:srgbClr val="C0C1C1"/>
          </a:solidFill>
        </p:spPr>
        <p:txBody>
          <a:bodyPr wrap="square" rtlCol="0" anchor="ctr">
            <a:no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+mj-lt"/>
              </a:rPr>
              <a:t>Calculate 3D </a:t>
            </a:r>
          </a:p>
          <a:p>
            <a:r>
              <a:rPr lang="en-US" sz="1400" dirty="0">
                <a:solidFill>
                  <a:srgbClr val="000000"/>
                </a:solidFill>
                <a:latin typeface="+mj-lt"/>
              </a:rPr>
              <a:t>properties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F92AE33-C406-E794-175C-8612F92E62CB}"/>
              </a:ext>
            </a:extLst>
          </p:cNvPr>
          <p:cNvGrpSpPr/>
          <p:nvPr/>
        </p:nvGrpSpPr>
        <p:grpSpPr>
          <a:xfrm>
            <a:off x="7829600" y="3507800"/>
            <a:ext cx="444365" cy="625675"/>
            <a:chOff x="7804576" y="3311107"/>
            <a:chExt cx="444365" cy="625675"/>
          </a:xfrm>
        </p:grpSpPr>
        <p:pic>
          <p:nvPicPr>
            <p:cNvPr id="19" name="Graphic 18" descr="Play with solid fill">
              <a:extLst>
                <a:ext uri="{FF2B5EF4-FFF2-40B4-BE49-F238E27FC236}">
                  <a16:creationId xmlns:a16="http://schemas.microsoft.com/office/drawing/2014/main" id="{93DC66ED-D3C8-480B-BCE8-D7FAE252F623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7484212">
              <a:off x="8130069" y="3498335"/>
              <a:ext cx="73152" cy="164592"/>
            </a:xfrm>
            <a:prstGeom prst="rect">
              <a:avLst/>
            </a:prstGeom>
          </p:spPr>
        </p:pic>
        <p:pic>
          <p:nvPicPr>
            <p:cNvPr id="20" name="Graphic 19" descr="Play with solid fill">
              <a:extLst>
                <a:ext uri="{FF2B5EF4-FFF2-40B4-BE49-F238E27FC236}">
                  <a16:creationId xmlns:a16="http://schemas.microsoft.com/office/drawing/2014/main" id="{880D9EEF-FC74-CFCB-FD93-F4895185E447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1050736">
              <a:off x="8016464" y="3601632"/>
              <a:ext cx="73152" cy="164592"/>
            </a:xfrm>
            <a:prstGeom prst="rect">
              <a:avLst/>
            </a:prstGeom>
          </p:spPr>
        </p:pic>
        <p:pic>
          <p:nvPicPr>
            <p:cNvPr id="21" name="Graphic 20" descr="Play with solid fill">
              <a:extLst>
                <a:ext uri="{FF2B5EF4-FFF2-40B4-BE49-F238E27FC236}">
                  <a16:creationId xmlns:a16="http://schemas.microsoft.com/office/drawing/2014/main" id="{FF8A36D3-DCBF-E3E7-3B56-81F77C89E6EE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4339386">
              <a:off x="8106423" y="3360944"/>
              <a:ext cx="73152" cy="164592"/>
            </a:xfrm>
            <a:prstGeom prst="rect">
              <a:avLst/>
            </a:prstGeom>
          </p:spPr>
        </p:pic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62DCE921-F907-7970-25CB-C459E5E1DAD3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0057252">
              <a:off x="7972342" y="3311107"/>
              <a:ext cx="73152" cy="164592"/>
            </a:xfrm>
            <a:prstGeom prst="rect">
              <a:avLst/>
            </a:prstGeom>
          </p:spPr>
        </p:pic>
        <p:pic>
          <p:nvPicPr>
            <p:cNvPr id="23" name="Graphic 22" descr="Play with solid fill">
              <a:extLst>
                <a:ext uri="{FF2B5EF4-FFF2-40B4-BE49-F238E27FC236}">
                  <a16:creationId xmlns:a16="http://schemas.microsoft.com/office/drawing/2014/main" id="{B1A21C34-6BAD-A505-FAC1-04945DDA4E0E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35923">
              <a:off x="7850296" y="3390133"/>
              <a:ext cx="73152" cy="164592"/>
            </a:xfrm>
            <a:prstGeom prst="rect">
              <a:avLst/>
            </a:prstGeom>
          </p:spPr>
        </p:pic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0FDECCEA-075F-47D9-AAED-4EDDB4952C1D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3218814">
              <a:off x="7882140" y="3537148"/>
              <a:ext cx="73152" cy="164592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D39A00E-AE4C-960A-0533-F89AC690AA99}"/>
                </a:ext>
              </a:extLst>
            </p:cNvPr>
            <p:cNvSpPr/>
            <p:nvPr/>
          </p:nvSpPr>
          <p:spPr>
            <a:xfrm rot="1494509">
              <a:off x="7830755" y="3741011"/>
              <a:ext cx="163539" cy="195771"/>
            </a:xfrm>
            <a:prstGeom prst="rect">
              <a:avLst/>
            </a:prstGeom>
            <a:solidFill>
              <a:srgbClr val="B3B4B4"/>
            </a:solidFill>
            <a:ln>
              <a:solidFill>
                <a:srgbClr val="B3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212B225-CB91-8A7F-B9E2-5EB967B6FCC9}"/>
              </a:ext>
            </a:extLst>
          </p:cNvPr>
          <p:cNvGrpSpPr/>
          <p:nvPr/>
        </p:nvGrpSpPr>
        <p:grpSpPr>
          <a:xfrm>
            <a:off x="11003902" y="6175030"/>
            <a:ext cx="391588" cy="620918"/>
            <a:chOff x="9861485" y="5996542"/>
            <a:chExt cx="391588" cy="620918"/>
          </a:xfrm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4CC79F1F-D1A3-CFF7-EADF-1BFD54765236}"/>
                </a:ext>
              </a:extLst>
            </p:cNvPr>
            <p:cNvSpPr/>
            <p:nvPr/>
          </p:nvSpPr>
          <p:spPr>
            <a:xfrm rot="20862512">
              <a:off x="10032743" y="5996542"/>
              <a:ext cx="178949" cy="309324"/>
            </a:xfrm>
            <a:custGeom>
              <a:avLst/>
              <a:gdLst>
                <a:gd name="connsiteX0" fmla="*/ 0 w 320114"/>
                <a:gd name="connsiteY0" fmla="*/ 292793 h 597593"/>
                <a:gd name="connsiteX1" fmla="*/ 311889 w 320114"/>
                <a:gd name="connsiteY1" fmla="*/ 9258 h 597593"/>
                <a:gd name="connsiteX2" fmla="*/ 241005 w 320114"/>
                <a:gd name="connsiteY2" fmla="*/ 597593 h 597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114" h="597593">
                  <a:moveTo>
                    <a:pt x="0" y="292793"/>
                  </a:moveTo>
                  <a:cubicBezTo>
                    <a:pt x="135861" y="125625"/>
                    <a:pt x="271722" y="-41542"/>
                    <a:pt x="311889" y="9258"/>
                  </a:cubicBezTo>
                  <a:cubicBezTo>
                    <a:pt x="352056" y="60058"/>
                    <a:pt x="231554" y="504263"/>
                    <a:pt x="241005" y="597593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B49E448-6358-9F45-DB50-C1E06C0F5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328" b="96269" l="9901" r="89604">
                          <a14:foregroundMark x1="29208" y1="92164" x2="29208" y2="92164"/>
                          <a14:backgroundMark x1="30693" y1="97761" x2="30693" y2="97761"/>
                          <a14:backgroundMark x1="29208" y1="96269" x2="29208" y2="96269"/>
                          <a14:backgroundMark x1="30693" y1="97388" x2="30693" y2="97388"/>
                          <a14:backgroundMark x1="30693" y1="96642" x2="30693" y2="96642"/>
                          <a14:backgroundMark x1="29208" y1="97388" x2="29208" y2="97388"/>
                          <a14:backgroundMark x1="32178" y1="97761" x2="30693" y2="97015"/>
                          <a14:backgroundMark x1="29208" y1="97388" x2="31188" y2="97388"/>
                          <a14:backgroundMark x1="31188" y1="97015" x2="31188" y2="97015"/>
                          <a14:backgroundMark x1="31188" y1="96269" x2="31188" y2="96269"/>
                          <a14:backgroundMark x1="30693" y1="97761" x2="30693" y2="97761"/>
                          <a14:backgroundMark x1="28713" y1="96269" x2="35149" y2="9738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861485" y="6097927"/>
              <a:ext cx="391588" cy="519533"/>
            </a:xfrm>
            <a:prstGeom prst="rect">
              <a:avLst/>
            </a:prstGeom>
          </p:spPr>
        </p:pic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D580E9B-28C2-E2BF-D505-845DEDDD6E19}"/>
                </a:ext>
              </a:extLst>
            </p:cNvPr>
            <p:cNvSpPr/>
            <p:nvPr/>
          </p:nvSpPr>
          <p:spPr>
            <a:xfrm>
              <a:off x="10079568" y="62060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87703A5-80D5-B69B-0B92-A00405A74A8D}"/>
              </a:ext>
            </a:extLst>
          </p:cNvPr>
          <p:cNvGrpSpPr/>
          <p:nvPr/>
        </p:nvGrpSpPr>
        <p:grpSpPr>
          <a:xfrm>
            <a:off x="10068955" y="6210724"/>
            <a:ext cx="391588" cy="519533"/>
            <a:chOff x="6492888" y="5813199"/>
            <a:chExt cx="391588" cy="519533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083E769-93F4-74FD-09F7-59F56A635363}"/>
                </a:ext>
              </a:extLst>
            </p:cNvPr>
            <p:cNvGrpSpPr/>
            <p:nvPr/>
          </p:nvGrpSpPr>
          <p:grpSpPr>
            <a:xfrm>
              <a:off x="6492888" y="5813199"/>
              <a:ext cx="391588" cy="519533"/>
              <a:chOff x="10561818" y="6089566"/>
              <a:chExt cx="391588" cy="519533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79B9CC5B-5B13-3425-8093-EA86C1C943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9328" b="96269" l="9901" r="89604">
                            <a14:foregroundMark x1="29208" y1="92164" x2="29208" y2="92164"/>
                            <a14:backgroundMark x1="30693" y1="97761" x2="30693" y2="97761"/>
                            <a14:backgroundMark x1="29208" y1="96269" x2="29208" y2="96269"/>
                            <a14:backgroundMark x1="30693" y1="97388" x2="30693" y2="97388"/>
                            <a14:backgroundMark x1="30693" y1="96642" x2="30693" y2="96642"/>
                            <a14:backgroundMark x1="29208" y1="97388" x2="29208" y2="97388"/>
                            <a14:backgroundMark x1="32178" y1="97761" x2="30693" y2="97015"/>
                            <a14:backgroundMark x1="29208" y1="97388" x2="31188" y2="97388"/>
                            <a14:backgroundMark x1="31188" y1="97015" x2="31188" y2="97015"/>
                            <a14:backgroundMark x1="31188" y1="96269" x2="31188" y2="96269"/>
                            <a14:backgroundMark x1="30693" y1="97761" x2="30693" y2="97761"/>
                            <a14:backgroundMark x1="28713" y1="96269" x2="35149" y2="97388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0561818" y="6089566"/>
                <a:ext cx="391588" cy="519533"/>
              </a:xfrm>
              <a:prstGeom prst="rect">
                <a:avLst/>
              </a:prstGeom>
            </p:spPr>
          </p:pic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4B8DAE5-51CC-3D72-2AA6-765CA3F099B0}"/>
                  </a:ext>
                </a:extLst>
              </p:cNvPr>
              <p:cNvSpPr/>
              <p:nvPr/>
            </p:nvSpPr>
            <p:spPr>
              <a:xfrm>
                <a:off x="10779901" y="619770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3" name="Arc 52">
              <a:extLst>
                <a:ext uri="{FF2B5EF4-FFF2-40B4-BE49-F238E27FC236}">
                  <a16:creationId xmlns:a16="http://schemas.microsoft.com/office/drawing/2014/main" id="{2C22A40B-B710-66DA-02F2-AD244D157EE4}"/>
                </a:ext>
              </a:extLst>
            </p:cNvPr>
            <p:cNvSpPr>
              <a:spLocks noChangeAspect="1"/>
            </p:cNvSpPr>
            <p:nvPr/>
          </p:nvSpPr>
          <p:spPr>
            <a:xfrm rot="15231615">
              <a:off x="6537962" y="5890721"/>
              <a:ext cx="147854" cy="150114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Arc 53">
              <a:extLst>
                <a:ext uri="{FF2B5EF4-FFF2-40B4-BE49-F238E27FC236}">
                  <a16:creationId xmlns:a16="http://schemas.microsoft.com/office/drawing/2014/main" id="{1AD3CA23-87BE-4D4A-5370-506DA85AC951}"/>
                </a:ext>
              </a:extLst>
            </p:cNvPr>
            <p:cNvSpPr>
              <a:spLocks noChangeAspect="1"/>
            </p:cNvSpPr>
            <p:nvPr/>
          </p:nvSpPr>
          <p:spPr>
            <a:xfrm rot="16031667">
              <a:off x="6512559" y="5861093"/>
              <a:ext cx="147854" cy="150114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Arc 54">
              <a:extLst>
                <a:ext uri="{FF2B5EF4-FFF2-40B4-BE49-F238E27FC236}">
                  <a16:creationId xmlns:a16="http://schemas.microsoft.com/office/drawing/2014/main" id="{9F829580-811E-23D3-2EA0-0BBEA574299C}"/>
                </a:ext>
              </a:extLst>
            </p:cNvPr>
            <p:cNvSpPr>
              <a:spLocks noChangeAspect="1"/>
            </p:cNvSpPr>
            <p:nvPr/>
          </p:nvSpPr>
          <p:spPr>
            <a:xfrm rot="1091088">
              <a:off x="6685420" y="5840512"/>
              <a:ext cx="147854" cy="150114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07C362CD-D644-F387-B613-26DFBA8D92F6}"/>
                </a:ext>
              </a:extLst>
            </p:cNvPr>
            <p:cNvSpPr>
              <a:spLocks noChangeAspect="1"/>
            </p:cNvSpPr>
            <p:nvPr/>
          </p:nvSpPr>
          <p:spPr>
            <a:xfrm rot="297155">
              <a:off x="6660017" y="5857447"/>
              <a:ext cx="147854" cy="150114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452ED81-84A8-F2CC-29A4-836FB94B5FFF}"/>
              </a:ext>
            </a:extLst>
          </p:cNvPr>
          <p:cNvGrpSpPr/>
          <p:nvPr/>
        </p:nvGrpSpPr>
        <p:grpSpPr>
          <a:xfrm rot="18807153">
            <a:off x="10443430" y="6333527"/>
            <a:ext cx="547127" cy="586706"/>
            <a:chOff x="5967406" y="6355287"/>
            <a:chExt cx="547127" cy="586706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B7ADD6C6-D671-45D5-41EE-86DDA9FD3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328" b="96269" l="9901" r="89604">
                          <a14:foregroundMark x1="29208" y1="92164" x2="29208" y2="92164"/>
                          <a14:backgroundMark x1="30693" y1="97761" x2="30693" y2="97761"/>
                          <a14:backgroundMark x1="29208" y1="96269" x2="29208" y2="96269"/>
                          <a14:backgroundMark x1="30693" y1="97388" x2="30693" y2="97388"/>
                          <a14:backgroundMark x1="30693" y1="96642" x2="30693" y2="96642"/>
                          <a14:backgroundMark x1="29208" y1="97388" x2="29208" y2="97388"/>
                          <a14:backgroundMark x1="32178" y1="97761" x2="30693" y2="97015"/>
                          <a14:backgroundMark x1="29208" y1="97388" x2="31188" y2="97388"/>
                          <a14:backgroundMark x1="31188" y1="97015" x2="31188" y2="97015"/>
                          <a14:backgroundMark x1="31188" y1="96269" x2="31188" y2="96269"/>
                          <a14:backgroundMark x1="30693" y1="97761" x2="30693" y2="97761"/>
                          <a14:backgroundMark x1="28713" y1="96269" x2="35149" y2="9738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122945" y="6355287"/>
              <a:ext cx="391588" cy="519533"/>
            </a:xfrm>
            <a:prstGeom prst="rect">
              <a:avLst/>
            </a:prstGeom>
          </p:spPr>
        </p:pic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E867AF7-6F6B-C084-CA5D-6831BDB7F192}"/>
                </a:ext>
              </a:extLst>
            </p:cNvPr>
            <p:cNvSpPr/>
            <p:nvPr/>
          </p:nvSpPr>
          <p:spPr>
            <a:xfrm>
              <a:off x="6340621" y="646400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99611F8-89DA-86C3-F1B6-2642B8EE852D}"/>
                </a:ext>
              </a:extLst>
            </p:cNvPr>
            <p:cNvSpPr/>
            <p:nvPr/>
          </p:nvSpPr>
          <p:spPr>
            <a:xfrm rot="19979087">
              <a:off x="5967406" y="6632449"/>
              <a:ext cx="73152" cy="73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0728A98-9EB6-F831-8254-279830BAFF38}"/>
                </a:ext>
              </a:extLst>
            </p:cNvPr>
            <p:cNvSpPr/>
            <p:nvPr/>
          </p:nvSpPr>
          <p:spPr>
            <a:xfrm rot="1468887">
              <a:off x="6159838" y="6746222"/>
              <a:ext cx="163539" cy="195771"/>
            </a:xfrm>
            <a:prstGeom prst="rect">
              <a:avLst/>
            </a:prstGeom>
            <a:solidFill>
              <a:srgbClr val="C0C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0612D5B-B0C2-1C89-18F1-12E76B2076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59268" y="6626018"/>
              <a:ext cx="104781" cy="28655"/>
            </a:xfrm>
            <a:prstGeom prst="line">
              <a:avLst/>
            </a:prstGeom>
            <a:ln w="952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40690B9B-656A-B56E-F59E-08DAD82C6AC9}"/>
              </a:ext>
            </a:extLst>
          </p:cNvPr>
          <p:cNvSpPr txBox="1"/>
          <p:nvPr/>
        </p:nvSpPr>
        <p:spPr>
          <a:xfrm>
            <a:off x="8658933" y="3567398"/>
            <a:ext cx="12682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solidFill>
                  <a:srgbClr val="000000"/>
                </a:solidFill>
              </a:rPr>
              <a:t>at every atom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21E6414-03DB-5917-B7F3-BB6591D13B17}"/>
              </a:ext>
            </a:extLst>
          </p:cNvPr>
          <p:cNvSpPr txBox="1"/>
          <p:nvPr/>
        </p:nvSpPr>
        <p:spPr>
          <a:xfrm>
            <a:off x="2619731" y="3544014"/>
            <a:ext cx="8723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solidFill>
                  <a:srgbClr val="000000"/>
                </a:solidFill>
              </a:rPr>
              <a:t>pKa/pKb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1DB0788-C81F-521A-37CA-FACC06785969}"/>
              </a:ext>
            </a:extLst>
          </p:cNvPr>
          <p:cNvSpPr txBox="1"/>
          <p:nvPr/>
        </p:nvSpPr>
        <p:spPr>
          <a:xfrm>
            <a:off x="3644328" y="4392101"/>
            <a:ext cx="554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solidFill>
                  <a:srgbClr val="000000"/>
                </a:solidFill>
              </a:rPr>
              <a:t>SDS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3A74537-5B0D-B512-AD5C-C233F8F83D48}"/>
              </a:ext>
            </a:extLst>
          </p:cNvPr>
          <p:cNvSpPr txBox="1"/>
          <p:nvPr/>
        </p:nvSpPr>
        <p:spPr>
          <a:xfrm>
            <a:off x="9967112" y="4284379"/>
            <a:ext cx="731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solidFill>
                  <a:srgbClr val="000000"/>
                </a:solidFill>
              </a:rPr>
              <a:t>energy</a:t>
            </a:r>
          </a:p>
          <a:p>
            <a:r>
              <a:rPr lang="en-US" sz="1400" u="sng" dirty="0">
                <a:solidFill>
                  <a:srgbClr val="000000"/>
                </a:solidFill>
              </a:rPr>
              <a:t>thresh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0547A4D-A8D7-284D-0213-60836C9F5909}"/>
              </a:ext>
            </a:extLst>
          </p:cNvPr>
          <p:cNvSpPr txBox="1"/>
          <p:nvPr/>
        </p:nvSpPr>
        <p:spPr>
          <a:xfrm>
            <a:off x="2707316" y="1655575"/>
            <a:ext cx="986167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(v 1.0)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4E041D3-0704-BB38-8D93-60B8F8EDC070}"/>
              </a:ext>
            </a:extLst>
          </p:cNvPr>
          <p:cNvSpPr txBox="1"/>
          <p:nvPr/>
        </p:nvSpPr>
        <p:spPr>
          <a:xfrm>
            <a:off x="8980945" y="1655575"/>
            <a:ext cx="986167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</a:schemeClr>
                </a:solidFill>
              </a:rPr>
              <a:t>(v 2.0)</a:t>
            </a:r>
          </a:p>
        </p:txBody>
      </p:sp>
    </p:spTree>
    <p:extLst>
      <p:ext uri="{BB962C8B-B14F-4D97-AF65-F5344CB8AC3E}">
        <p14:creationId xmlns:p14="http://schemas.microsoft.com/office/powerpoint/2010/main" val="244142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71" grpId="0"/>
      <p:bldP spid="75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pattern modular geometric texture basic design Basic modulo">
            <a:extLst>
              <a:ext uri="{FF2B5EF4-FFF2-40B4-BE49-F238E27FC236}">
                <a16:creationId xmlns:a16="http://schemas.microsoft.com/office/drawing/2014/main" id="{DE46D1E5-FB5C-3E6B-4BBA-9B160F432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486" y="-414824"/>
            <a:ext cx="11162714" cy="1116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72C7C10-640B-67F9-C53E-845E7DE47E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6199157"/>
              </p:ext>
            </p:extLst>
          </p:nvPr>
        </p:nvGraphicFramePr>
        <p:xfrm>
          <a:off x="3587294" y="1955409"/>
          <a:ext cx="7315131" cy="6045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468F4D-61DB-C812-B9B3-1D9073204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D28931-F892-0717-2E78-6D12F512E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Modular / Flexible</a:t>
            </a:r>
          </a:p>
        </p:txBody>
      </p:sp>
      <p:pic>
        <p:nvPicPr>
          <p:cNvPr id="6" name="Picture 2" descr="The RDKit Documentation — The RDKit 2022.03.1 documentation">
            <a:extLst>
              <a:ext uri="{FF2B5EF4-FFF2-40B4-BE49-F238E27FC236}">
                <a16:creationId xmlns:a16="http://schemas.microsoft.com/office/drawing/2014/main" id="{9B83D9C7-004D-31D3-D8BC-FDEB2F929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224" y="6847119"/>
            <a:ext cx="1073377" cy="115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CE268F10-971B-746C-92E3-868A559022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224" y="5534192"/>
            <a:ext cx="1328867" cy="9786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AD8017-5696-4913-52A5-3E81964440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29395" y="2995085"/>
            <a:ext cx="2376154" cy="749525"/>
          </a:xfrm>
          <a:prstGeom prst="rect">
            <a:avLst/>
          </a:prstGeom>
        </p:spPr>
      </p:pic>
      <p:pic>
        <p:nvPicPr>
          <p:cNvPr id="10" name="Picture 2" descr="The RDKit Documentation — The RDKit 2022.03.1 documentation">
            <a:extLst>
              <a:ext uri="{FF2B5EF4-FFF2-40B4-BE49-F238E27FC236}">
                <a16:creationId xmlns:a16="http://schemas.microsoft.com/office/drawing/2014/main" id="{B9E083A6-B24F-6F4A-1C0E-AB3FE065E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850" y="6498382"/>
            <a:ext cx="1073377" cy="115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0EB206-47EA-705F-4D20-60763BDB5C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45311" y="5266191"/>
            <a:ext cx="998103" cy="110900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55C3896-0EDE-1A6F-1AB4-BDA05EA59D49}"/>
              </a:ext>
            </a:extLst>
          </p:cNvPr>
          <p:cNvSpPr txBox="1"/>
          <p:nvPr/>
        </p:nvSpPr>
        <p:spPr>
          <a:xfrm>
            <a:off x="3324850" y="4741801"/>
            <a:ext cx="101162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Tinker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D7E55A-A0AE-B850-F572-302571011ACE}"/>
              </a:ext>
            </a:extLst>
          </p:cNvPr>
          <p:cNvSpPr txBox="1"/>
          <p:nvPr/>
        </p:nvSpPr>
        <p:spPr>
          <a:xfrm>
            <a:off x="3528903" y="2874044"/>
            <a:ext cx="1702967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CONFPASS</a:t>
            </a:r>
          </a:p>
        </p:txBody>
      </p:sp>
      <p:pic>
        <p:nvPicPr>
          <p:cNvPr id="19" name="Graphic 18" descr="Line arrow: Rotate right outline">
            <a:extLst>
              <a:ext uri="{FF2B5EF4-FFF2-40B4-BE49-F238E27FC236}">
                <a16:creationId xmlns:a16="http://schemas.microsoft.com/office/drawing/2014/main" id="{906A639E-1D55-68FE-C9C2-13F62CBA4FC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519052">
            <a:off x="5181470" y="2650555"/>
            <a:ext cx="813990" cy="81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C6DEBD-C72F-A7C4-7034-1F9CDE93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48BF31-19CE-046F-EE2D-29D93E640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Approach to 2.0 development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901AD2-852C-22D1-ED53-D6A5EB64C47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732174"/>
            <a:ext cx="12801600" cy="6040226"/>
          </a:xfrm>
        </p:spPr>
        <p:txBody>
          <a:bodyPr/>
          <a:lstStyle/>
          <a:p>
            <a:r>
              <a:rPr lang="en-US" b="1" dirty="0"/>
              <a:t>Pivot away from rigid workflow</a:t>
            </a:r>
          </a:p>
          <a:p>
            <a:pPr lvl="1"/>
            <a:r>
              <a:rPr lang="en-US" dirty="0"/>
              <a:t>Accessible </a:t>
            </a:r>
            <a:r>
              <a:rPr lang="en-US" dirty="0">
                <a:sym typeface="Wingdings" pitchFamily="2" charset="2"/>
              </a:rPr>
              <a:t> Python package with straightforward accessions, </a:t>
            </a:r>
            <a:r>
              <a:rPr lang="en-US" dirty="0" err="1">
                <a:sym typeface="Wingdings" pitchFamily="2" charset="2"/>
              </a:rPr>
              <a:t>conda</a:t>
            </a:r>
            <a:r>
              <a:rPr lang="en-US" dirty="0">
                <a:sym typeface="Wingdings" pitchFamily="2" charset="2"/>
              </a:rPr>
              <a:t> installable</a:t>
            </a:r>
            <a:endParaRPr lang="en-US" dirty="0"/>
          </a:p>
          <a:p>
            <a:pPr lvl="1"/>
            <a:r>
              <a:rPr lang="en-US" dirty="0"/>
              <a:t>Straightforward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/>
              <a:t>IO, geometry, adducts, md, </a:t>
            </a:r>
            <a:r>
              <a:rPr lang="en-US" dirty="0" err="1"/>
              <a:t>qm</a:t>
            </a:r>
            <a:r>
              <a:rPr lang="en-US" dirty="0"/>
              <a:t> modules</a:t>
            </a:r>
          </a:p>
          <a:p>
            <a:pPr lvl="1"/>
            <a:r>
              <a:rPr lang="en-US" dirty="0"/>
              <a:t>Flexible </a:t>
            </a:r>
            <a:r>
              <a:rPr lang="en-US" dirty="0">
                <a:sym typeface="Wingdings" pitchFamily="2" charset="2"/>
              </a:rPr>
              <a:t> Easy to use with other tools</a:t>
            </a:r>
            <a:endParaRPr lang="en-US" dirty="0"/>
          </a:p>
          <a:p>
            <a:r>
              <a:rPr lang="en-US" b="1" dirty="0"/>
              <a:t>Going beyond a pipeline</a:t>
            </a:r>
          </a:p>
          <a:p>
            <a:pPr lvl="1"/>
            <a:r>
              <a:rPr lang="en-US" dirty="0"/>
              <a:t>Useful for simple cheminformatic use-cases</a:t>
            </a:r>
          </a:p>
          <a:p>
            <a:pPr lvl="1"/>
            <a:r>
              <a:rPr lang="en-US" dirty="0"/>
              <a:t>Wraps around common cheminformatic software</a:t>
            </a:r>
          </a:p>
          <a:p>
            <a:pPr lvl="1"/>
            <a:r>
              <a:rPr lang="en-US" dirty="0"/>
              <a:t>Easy to use in an interactive coding session (e.g., </a:t>
            </a:r>
            <a:r>
              <a:rPr lang="en-US" dirty="0" err="1"/>
              <a:t>Jupyter</a:t>
            </a:r>
            <a:r>
              <a:rPr lang="en-US" dirty="0"/>
              <a:t> notebook)</a:t>
            </a:r>
          </a:p>
          <a:p>
            <a:r>
              <a:rPr lang="en-US" b="1" dirty="0"/>
              <a:t>Greater pipeline support</a:t>
            </a:r>
          </a:p>
          <a:p>
            <a:pPr lvl="1"/>
            <a:r>
              <a:rPr lang="en-US" dirty="0"/>
              <a:t>wrappers for high-throughput processing</a:t>
            </a:r>
          </a:p>
          <a:p>
            <a:pPr lvl="2"/>
            <a:r>
              <a:rPr lang="en-US" dirty="0"/>
              <a:t>Snakemake</a:t>
            </a:r>
          </a:p>
          <a:p>
            <a:pPr lvl="2"/>
            <a:r>
              <a:rPr lang="en-US" dirty="0" err="1"/>
              <a:t>Nextflow</a:t>
            </a:r>
            <a:endParaRPr lang="en-US" dirty="0"/>
          </a:p>
          <a:p>
            <a:pPr lvl="1"/>
            <a:r>
              <a:rPr lang="en-US" dirty="0"/>
              <a:t>Updated pipelines; continuous integration</a:t>
            </a:r>
          </a:p>
          <a:p>
            <a:pPr lvl="1"/>
            <a:r>
              <a:rPr lang="en-US" dirty="0"/>
              <a:t>Local, HPC, Cloud support</a:t>
            </a:r>
          </a:p>
        </p:txBody>
      </p:sp>
    </p:spTree>
    <p:extLst>
      <p:ext uri="{BB962C8B-B14F-4D97-AF65-F5344CB8AC3E}">
        <p14:creationId xmlns:p14="http://schemas.microsoft.com/office/powerpoint/2010/main" val="251747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E66EB4-67AF-9C92-DB24-0EC1C2C9E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5E97AAD5-9F98-47FB-A32E-4D36FE627F8A}"/>
              </a:ext>
            </a:extLst>
          </p:cNvPr>
          <p:cNvSpPr txBox="1">
            <a:spLocks/>
          </p:cNvSpPr>
          <p:nvPr/>
        </p:nvSpPr>
        <p:spPr>
          <a:xfrm>
            <a:off x="3014133" y="280458"/>
            <a:ext cx="11433386" cy="1590675"/>
          </a:xfrm>
          <a:prstGeom prst="rect">
            <a:avLst/>
          </a:prstGeom>
        </p:spPr>
        <p:txBody>
          <a:bodyPr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workflow management systems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43C436-4C0C-DCF7-F37A-1055DDCF9A59}"/>
              </a:ext>
            </a:extLst>
          </p:cNvPr>
          <p:cNvSpPr txBox="1"/>
          <p:nvPr/>
        </p:nvSpPr>
        <p:spPr>
          <a:xfrm>
            <a:off x="969984" y="5514693"/>
            <a:ext cx="39666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Nextflow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reactive framework (internal file organization scheme)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nodes are </a:t>
            </a:r>
            <a:r>
              <a:rPr lang="en-US" b="1" dirty="0">
                <a:solidFill>
                  <a:srgbClr val="004D80"/>
                </a:solidFill>
              </a:rPr>
              <a:t>processes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edges are </a:t>
            </a:r>
            <a:r>
              <a:rPr lang="en-US" b="1" dirty="0">
                <a:solidFill>
                  <a:srgbClr val="FF0000"/>
                </a:solidFill>
              </a:rPr>
              <a:t>files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FEF9EC-6BFE-D94C-0449-114BF472F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193" y="5453625"/>
            <a:ext cx="5011044" cy="27759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3180AC-C984-BF46-9E57-4ADCCD639E2D}"/>
              </a:ext>
            </a:extLst>
          </p:cNvPr>
          <p:cNvSpPr txBox="1"/>
          <p:nvPr/>
        </p:nvSpPr>
        <p:spPr>
          <a:xfrm>
            <a:off x="10248817" y="5514693"/>
            <a:ext cx="415730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Snakemake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directed acyclic graph, DAG (specify all names/wildcards)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nodes are </a:t>
            </a:r>
            <a:r>
              <a:rPr lang="en-US" b="1" dirty="0">
                <a:solidFill>
                  <a:srgbClr val="FF0000"/>
                </a:solidFill>
              </a:rPr>
              <a:t>files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edges are the </a:t>
            </a:r>
            <a:r>
              <a:rPr lang="en-US" b="1" dirty="0">
                <a:solidFill>
                  <a:srgbClr val="004D80"/>
                </a:solidFill>
              </a:rPr>
              <a:t>processes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8A33F4-F4D0-CF6B-795C-76AA9A5C0C2E}"/>
              </a:ext>
            </a:extLst>
          </p:cNvPr>
          <p:cNvGrpSpPr/>
          <p:nvPr/>
        </p:nvGrpSpPr>
        <p:grpSpPr>
          <a:xfrm>
            <a:off x="969984" y="2161599"/>
            <a:ext cx="13577989" cy="3182112"/>
            <a:chOff x="1052411" y="2826821"/>
            <a:chExt cx="13577989" cy="3182112"/>
          </a:xfrm>
        </p:grpSpPr>
        <p:graphicFrame>
          <p:nvGraphicFramePr>
            <p:cNvPr id="5" name="Table 6">
              <a:extLst>
                <a:ext uri="{FF2B5EF4-FFF2-40B4-BE49-F238E27FC236}">
                  <a16:creationId xmlns:a16="http://schemas.microsoft.com/office/drawing/2014/main" id="{A6D36D42-997C-09F4-C60B-A1FF02A151EB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052411" y="2826821"/>
            <a:ext cx="13577989" cy="3182112"/>
          </p:xfrm>
          <a:graphic>
            <a:graphicData uri="http://schemas.openxmlformats.org/drawingml/2006/table">
              <a:tbl>
                <a:tblPr firstRow="1">
                  <a:tableStyleId>{21E4AEA4-8DFA-4A89-87EB-49C32662AFE0}</a:tableStyleId>
                </a:tblPr>
                <a:tblGrid>
                  <a:gridCol w="1417955">
                    <a:extLst>
                      <a:ext uri="{9D8B030D-6E8A-4147-A177-3AD203B41FA5}">
                        <a16:colId xmlns:a16="http://schemas.microsoft.com/office/drawing/2014/main" val="147414375"/>
                      </a:ext>
                    </a:extLst>
                  </a:gridCol>
                  <a:gridCol w="1139714">
                    <a:extLst>
                      <a:ext uri="{9D8B030D-6E8A-4147-A177-3AD203B41FA5}">
                        <a16:colId xmlns:a16="http://schemas.microsoft.com/office/drawing/2014/main" val="39553854"/>
                      </a:ext>
                    </a:extLst>
                  </a:gridCol>
                  <a:gridCol w="1338469">
                    <a:extLst>
                      <a:ext uri="{9D8B030D-6E8A-4147-A177-3AD203B41FA5}">
                        <a16:colId xmlns:a16="http://schemas.microsoft.com/office/drawing/2014/main" val="3309698942"/>
                      </a:ext>
                    </a:extLst>
                  </a:gridCol>
                  <a:gridCol w="1577009">
                    <a:extLst>
                      <a:ext uri="{9D8B030D-6E8A-4147-A177-3AD203B41FA5}">
                        <a16:colId xmlns:a16="http://schemas.microsoft.com/office/drawing/2014/main" val="2510586928"/>
                      </a:ext>
                    </a:extLst>
                  </a:gridCol>
                  <a:gridCol w="1192696">
                    <a:extLst>
                      <a:ext uri="{9D8B030D-6E8A-4147-A177-3AD203B41FA5}">
                        <a16:colId xmlns:a16="http://schemas.microsoft.com/office/drawing/2014/main" val="633198651"/>
                      </a:ext>
                    </a:extLst>
                  </a:gridCol>
                  <a:gridCol w="1007165">
                    <a:extLst>
                      <a:ext uri="{9D8B030D-6E8A-4147-A177-3AD203B41FA5}">
                        <a16:colId xmlns:a16="http://schemas.microsoft.com/office/drawing/2014/main" val="2897400588"/>
                      </a:ext>
                    </a:extLst>
                  </a:gridCol>
                  <a:gridCol w="1160703">
                    <a:extLst>
                      <a:ext uri="{9D8B030D-6E8A-4147-A177-3AD203B41FA5}">
                        <a16:colId xmlns:a16="http://schemas.microsoft.com/office/drawing/2014/main" val="3259547777"/>
                      </a:ext>
                    </a:extLst>
                  </a:gridCol>
                  <a:gridCol w="1417983">
                    <a:extLst>
                      <a:ext uri="{9D8B030D-6E8A-4147-A177-3AD203B41FA5}">
                        <a16:colId xmlns:a16="http://schemas.microsoft.com/office/drawing/2014/main" val="989374944"/>
                      </a:ext>
                    </a:extLst>
                  </a:gridCol>
                  <a:gridCol w="1630017">
                    <a:extLst>
                      <a:ext uri="{9D8B030D-6E8A-4147-A177-3AD203B41FA5}">
                        <a16:colId xmlns:a16="http://schemas.microsoft.com/office/drawing/2014/main" val="4051752447"/>
                      </a:ext>
                    </a:extLst>
                  </a:gridCol>
                  <a:gridCol w="1696278">
                    <a:extLst>
                      <a:ext uri="{9D8B030D-6E8A-4147-A177-3AD203B41FA5}">
                        <a16:colId xmlns:a16="http://schemas.microsoft.com/office/drawing/2014/main" val="949664307"/>
                      </a:ext>
                    </a:extLst>
                  </a:gridCol>
                </a:tblGrid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Software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Open Source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Dynamic Output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Readable Workflows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SLURM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Easy Install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Easily Made Parallel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Workflow in Python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Simple Debugging</a:t>
                        </a:r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/>
                          <a:t>Benchmark</a:t>
                        </a:r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3382882659"/>
                    </a:ext>
                  </a:extLst>
                </a:tr>
                <a:tr h="370840">
                  <a:tc>
                    <a:txBody>
                      <a:bodyPr/>
                      <a:lstStyle/>
                      <a:p>
                        <a:endParaRPr lang="en-US" b="1" dirty="0"/>
                      </a:p>
                    </a:txBody>
                    <a:tcP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186858303"/>
                    </a:ext>
                  </a:extLst>
                </a:tr>
                <a:tr h="370840">
                  <a:tc>
                    <a:txBody>
                      <a:bodyPr/>
                      <a:lstStyle/>
                      <a:p>
                        <a:endParaRPr lang="en-US" dirty="0"/>
                      </a:p>
                    </a:txBody>
                    <a:tcP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449229606"/>
                    </a:ext>
                  </a:extLst>
                </a:tr>
                <a:tr h="370840">
                  <a:tc>
                    <a:txBody>
                      <a:bodyPr/>
                      <a:lstStyle/>
                      <a:p>
                        <a:endParaRPr lang="en-US" dirty="0"/>
                      </a:p>
                    </a:txBody>
                    <a:tcP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679187679"/>
                    </a:ext>
                  </a:extLst>
                </a:tr>
                <a:tr h="370840">
                  <a:tc>
                    <a:txBody>
                      <a:bodyPr/>
                      <a:lstStyle/>
                      <a:p>
                        <a:endParaRPr lang="en-US" dirty="0"/>
                      </a:p>
                    </a:txBody>
                    <a:tcP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325670709"/>
                    </a:ext>
                  </a:extLst>
                </a:tr>
                <a:tr h="370840">
                  <a:tc>
                    <a:txBody>
                      <a:bodyPr/>
                      <a:lstStyle/>
                      <a:p>
                        <a:endParaRPr lang="en-US" b="1" dirty="0"/>
                      </a:p>
                    </a:txBody>
                    <a:tcP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l" defTabSz="109728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dirty="0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4031741141"/>
                    </a:ext>
                  </a:extLst>
                </a:tr>
              </a:tbl>
            </a:graphicData>
          </a:graphic>
        </p:graphicFrame>
        <p:pic>
          <p:nvPicPr>
            <p:cNvPr id="9" name="Graphic 8" descr="Checkmark with solid fill">
              <a:extLst>
                <a:ext uri="{FF2B5EF4-FFF2-40B4-BE49-F238E27FC236}">
                  <a16:creationId xmlns:a16="http://schemas.microsoft.com/office/drawing/2014/main" id="{7DA2DFC7-784A-578C-4F54-E011F2594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76330" y="3891104"/>
              <a:ext cx="457200" cy="457200"/>
            </a:xfrm>
            <a:prstGeom prst="rect">
              <a:avLst/>
            </a:prstGeom>
          </p:spPr>
        </p:pic>
        <p:pic>
          <p:nvPicPr>
            <p:cNvPr id="13" name="Graphic 12" descr="Checkmark with solid fill">
              <a:extLst>
                <a:ext uri="{FF2B5EF4-FFF2-40B4-BE49-F238E27FC236}">
                  <a16:creationId xmlns:a16="http://schemas.microsoft.com/office/drawing/2014/main" id="{3E4D498F-6680-9921-B15F-DC2BC88D9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76330" y="4295893"/>
              <a:ext cx="457200" cy="457200"/>
            </a:xfrm>
            <a:prstGeom prst="rect">
              <a:avLst/>
            </a:prstGeom>
          </p:spPr>
        </p:pic>
        <p:pic>
          <p:nvPicPr>
            <p:cNvPr id="14" name="Graphic 13" descr="Checkmark with solid fill">
              <a:extLst>
                <a:ext uri="{FF2B5EF4-FFF2-40B4-BE49-F238E27FC236}">
                  <a16:creationId xmlns:a16="http://schemas.microsoft.com/office/drawing/2014/main" id="{23B0BEDA-6B42-8DFB-3809-5B72C597F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76330" y="4745574"/>
              <a:ext cx="457200" cy="457200"/>
            </a:xfrm>
            <a:prstGeom prst="rect">
              <a:avLst/>
            </a:prstGeom>
          </p:spPr>
        </p:pic>
        <p:pic>
          <p:nvPicPr>
            <p:cNvPr id="15" name="Graphic 14" descr="Checkmark with solid fill">
              <a:extLst>
                <a:ext uri="{FF2B5EF4-FFF2-40B4-BE49-F238E27FC236}">
                  <a16:creationId xmlns:a16="http://schemas.microsoft.com/office/drawing/2014/main" id="{B0E1D7F0-1D8C-AB5F-3E23-32BBF1F71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76330" y="5139857"/>
              <a:ext cx="457200" cy="457200"/>
            </a:xfrm>
            <a:prstGeom prst="rect">
              <a:avLst/>
            </a:prstGeom>
          </p:spPr>
        </p:pic>
        <p:pic>
          <p:nvPicPr>
            <p:cNvPr id="16" name="Graphic 15" descr="Checkmark with solid fill">
              <a:extLst>
                <a:ext uri="{FF2B5EF4-FFF2-40B4-BE49-F238E27FC236}">
                  <a16:creationId xmlns:a16="http://schemas.microsoft.com/office/drawing/2014/main" id="{B978E11F-56FE-1A9B-DA6B-A0FAF3AEB1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76330" y="5551733"/>
              <a:ext cx="457200" cy="457200"/>
            </a:xfrm>
            <a:prstGeom prst="rect">
              <a:avLst/>
            </a:prstGeom>
          </p:spPr>
        </p:pic>
        <p:pic>
          <p:nvPicPr>
            <p:cNvPr id="17" name="Graphic 16" descr="Checkmark with solid fill">
              <a:extLst>
                <a:ext uri="{FF2B5EF4-FFF2-40B4-BE49-F238E27FC236}">
                  <a16:creationId xmlns:a16="http://schemas.microsoft.com/office/drawing/2014/main" id="{44871072-F344-BC00-F740-F4ADDB8F1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068416" y="3891104"/>
              <a:ext cx="457200" cy="457200"/>
            </a:xfrm>
            <a:prstGeom prst="rect">
              <a:avLst/>
            </a:prstGeom>
          </p:spPr>
        </p:pic>
        <p:pic>
          <p:nvPicPr>
            <p:cNvPr id="18" name="Graphic 17" descr="Checkmark with solid fill">
              <a:extLst>
                <a:ext uri="{FF2B5EF4-FFF2-40B4-BE49-F238E27FC236}">
                  <a16:creationId xmlns:a16="http://schemas.microsoft.com/office/drawing/2014/main" id="{7866C9D8-5341-CCC6-DE17-AE7F24A00C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68416" y="4295893"/>
              <a:ext cx="457200" cy="457200"/>
            </a:xfrm>
            <a:prstGeom prst="rect">
              <a:avLst/>
            </a:prstGeom>
          </p:spPr>
        </p:pic>
        <p:pic>
          <p:nvPicPr>
            <p:cNvPr id="19" name="Graphic 18" descr="Checkmark with solid fill">
              <a:extLst>
                <a:ext uri="{FF2B5EF4-FFF2-40B4-BE49-F238E27FC236}">
                  <a16:creationId xmlns:a16="http://schemas.microsoft.com/office/drawing/2014/main" id="{2EFCFA89-3C57-25D9-36ED-F08087FA4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68416" y="5551733"/>
              <a:ext cx="457200" cy="457200"/>
            </a:xfrm>
            <a:prstGeom prst="rect">
              <a:avLst/>
            </a:prstGeom>
          </p:spPr>
        </p:pic>
        <p:pic>
          <p:nvPicPr>
            <p:cNvPr id="20" name="Graphic 19" descr="Checkmark with solid fill">
              <a:extLst>
                <a:ext uri="{FF2B5EF4-FFF2-40B4-BE49-F238E27FC236}">
                  <a16:creationId xmlns:a16="http://schemas.microsoft.com/office/drawing/2014/main" id="{257B1F23-AED4-0D60-066B-75F67E247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12904" y="3891104"/>
              <a:ext cx="457200" cy="457200"/>
            </a:xfrm>
            <a:prstGeom prst="rect">
              <a:avLst/>
            </a:prstGeom>
          </p:spPr>
        </p:pic>
        <p:pic>
          <p:nvPicPr>
            <p:cNvPr id="21" name="Graphic 20" descr="Checkmark with solid fill">
              <a:extLst>
                <a:ext uri="{FF2B5EF4-FFF2-40B4-BE49-F238E27FC236}">
                  <a16:creationId xmlns:a16="http://schemas.microsoft.com/office/drawing/2014/main" id="{44F4B2C6-94C2-2B32-EF43-27DE53A90E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12904" y="4295893"/>
              <a:ext cx="457200" cy="457200"/>
            </a:xfrm>
            <a:prstGeom prst="rect">
              <a:avLst/>
            </a:prstGeom>
          </p:spPr>
        </p:pic>
        <p:pic>
          <p:nvPicPr>
            <p:cNvPr id="22" name="Graphic 21" descr="Checkmark with solid fill">
              <a:extLst>
                <a:ext uri="{FF2B5EF4-FFF2-40B4-BE49-F238E27FC236}">
                  <a16:creationId xmlns:a16="http://schemas.microsoft.com/office/drawing/2014/main" id="{D17C2E0C-5E98-8C46-98B3-D9FAEAD61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12904" y="4745574"/>
              <a:ext cx="457200" cy="457200"/>
            </a:xfrm>
            <a:prstGeom prst="rect">
              <a:avLst/>
            </a:prstGeom>
          </p:spPr>
        </p:pic>
        <p:pic>
          <p:nvPicPr>
            <p:cNvPr id="23" name="Graphic 22" descr="Checkmark with solid fill">
              <a:extLst>
                <a:ext uri="{FF2B5EF4-FFF2-40B4-BE49-F238E27FC236}">
                  <a16:creationId xmlns:a16="http://schemas.microsoft.com/office/drawing/2014/main" id="{8C235D12-A43D-2B6A-9089-80809808F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12904" y="5139857"/>
              <a:ext cx="457200" cy="457200"/>
            </a:xfrm>
            <a:prstGeom prst="rect">
              <a:avLst/>
            </a:prstGeom>
          </p:spPr>
        </p:pic>
        <p:pic>
          <p:nvPicPr>
            <p:cNvPr id="24" name="Graphic 23" descr="Checkmark with solid fill">
              <a:extLst>
                <a:ext uri="{FF2B5EF4-FFF2-40B4-BE49-F238E27FC236}">
                  <a16:creationId xmlns:a16="http://schemas.microsoft.com/office/drawing/2014/main" id="{9512B325-B1D1-60C5-4EF9-FF4C23F9D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12904" y="5551733"/>
              <a:ext cx="457200" cy="457200"/>
            </a:xfrm>
            <a:prstGeom prst="rect">
              <a:avLst/>
            </a:prstGeom>
          </p:spPr>
        </p:pic>
        <p:pic>
          <p:nvPicPr>
            <p:cNvPr id="25" name="Graphic 24" descr="Checkmark with solid fill">
              <a:extLst>
                <a:ext uri="{FF2B5EF4-FFF2-40B4-BE49-F238E27FC236}">
                  <a16:creationId xmlns:a16="http://schemas.microsoft.com/office/drawing/2014/main" id="{5BCE1A36-AF12-B08D-87FA-5660EE3DA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11007" y="3891104"/>
              <a:ext cx="457200" cy="457200"/>
            </a:xfrm>
            <a:prstGeom prst="rect">
              <a:avLst/>
            </a:prstGeom>
          </p:spPr>
        </p:pic>
        <p:pic>
          <p:nvPicPr>
            <p:cNvPr id="26" name="Graphic 25" descr="Checkmark with solid fill">
              <a:extLst>
                <a:ext uri="{FF2B5EF4-FFF2-40B4-BE49-F238E27FC236}">
                  <a16:creationId xmlns:a16="http://schemas.microsoft.com/office/drawing/2014/main" id="{121D9EF2-16BB-D466-06FC-DF6D24625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11007" y="4295893"/>
              <a:ext cx="457200" cy="457200"/>
            </a:xfrm>
            <a:prstGeom prst="rect">
              <a:avLst/>
            </a:prstGeom>
          </p:spPr>
        </p:pic>
        <p:pic>
          <p:nvPicPr>
            <p:cNvPr id="27" name="Graphic 26" descr="Checkmark with solid fill">
              <a:extLst>
                <a:ext uri="{FF2B5EF4-FFF2-40B4-BE49-F238E27FC236}">
                  <a16:creationId xmlns:a16="http://schemas.microsoft.com/office/drawing/2014/main" id="{073A3E9C-DE56-76FB-6FE4-5DBAAF8CE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11007" y="5139857"/>
              <a:ext cx="457200" cy="457200"/>
            </a:xfrm>
            <a:prstGeom prst="rect">
              <a:avLst/>
            </a:prstGeom>
          </p:spPr>
        </p:pic>
        <p:pic>
          <p:nvPicPr>
            <p:cNvPr id="28" name="Graphic 27" descr="Checkmark with solid fill">
              <a:extLst>
                <a:ext uri="{FF2B5EF4-FFF2-40B4-BE49-F238E27FC236}">
                  <a16:creationId xmlns:a16="http://schemas.microsoft.com/office/drawing/2014/main" id="{14F09FEA-2604-B341-931C-7D1FDFFEF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11007" y="5551733"/>
              <a:ext cx="457200" cy="457200"/>
            </a:xfrm>
            <a:prstGeom prst="rect">
              <a:avLst/>
            </a:prstGeom>
          </p:spPr>
        </p:pic>
        <p:pic>
          <p:nvPicPr>
            <p:cNvPr id="29" name="Graphic 28" descr="Checkmark with solid fill">
              <a:extLst>
                <a:ext uri="{FF2B5EF4-FFF2-40B4-BE49-F238E27FC236}">
                  <a16:creationId xmlns:a16="http://schemas.microsoft.com/office/drawing/2014/main" id="{78F6AB2B-E0C6-5657-431C-1CBB9395B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63948" y="3891104"/>
              <a:ext cx="457200" cy="457200"/>
            </a:xfrm>
            <a:prstGeom prst="rect">
              <a:avLst/>
            </a:prstGeom>
          </p:spPr>
        </p:pic>
        <p:pic>
          <p:nvPicPr>
            <p:cNvPr id="30" name="Graphic 29" descr="Checkmark with solid fill">
              <a:extLst>
                <a:ext uri="{FF2B5EF4-FFF2-40B4-BE49-F238E27FC236}">
                  <a16:creationId xmlns:a16="http://schemas.microsoft.com/office/drawing/2014/main" id="{0EC7E6E4-C9A3-2087-4C3D-DFCDFEA2E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63948" y="4295893"/>
              <a:ext cx="457200" cy="457200"/>
            </a:xfrm>
            <a:prstGeom prst="rect">
              <a:avLst/>
            </a:prstGeom>
          </p:spPr>
        </p:pic>
        <p:pic>
          <p:nvPicPr>
            <p:cNvPr id="31" name="Graphic 30" descr="Checkmark with solid fill">
              <a:extLst>
                <a:ext uri="{FF2B5EF4-FFF2-40B4-BE49-F238E27FC236}">
                  <a16:creationId xmlns:a16="http://schemas.microsoft.com/office/drawing/2014/main" id="{C2485CDB-EAE2-6D5C-E004-1CF766066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63948" y="4745574"/>
              <a:ext cx="457200" cy="457200"/>
            </a:xfrm>
            <a:prstGeom prst="rect">
              <a:avLst/>
            </a:prstGeom>
          </p:spPr>
        </p:pic>
        <p:pic>
          <p:nvPicPr>
            <p:cNvPr id="32" name="Graphic 31" descr="Checkmark with solid fill">
              <a:extLst>
                <a:ext uri="{FF2B5EF4-FFF2-40B4-BE49-F238E27FC236}">
                  <a16:creationId xmlns:a16="http://schemas.microsoft.com/office/drawing/2014/main" id="{B6F4B01F-236B-3F59-0B68-E0639DDF2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63948" y="5139857"/>
              <a:ext cx="457200" cy="457200"/>
            </a:xfrm>
            <a:prstGeom prst="rect">
              <a:avLst/>
            </a:prstGeom>
          </p:spPr>
        </p:pic>
        <p:pic>
          <p:nvPicPr>
            <p:cNvPr id="33" name="Graphic 32" descr="Checkmark with solid fill">
              <a:extLst>
                <a:ext uri="{FF2B5EF4-FFF2-40B4-BE49-F238E27FC236}">
                  <a16:creationId xmlns:a16="http://schemas.microsoft.com/office/drawing/2014/main" id="{17EC520F-DCBF-6180-B663-4704F193C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41297" y="3891104"/>
              <a:ext cx="457200" cy="457200"/>
            </a:xfrm>
            <a:prstGeom prst="rect">
              <a:avLst/>
            </a:prstGeom>
          </p:spPr>
        </p:pic>
        <p:pic>
          <p:nvPicPr>
            <p:cNvPr id="34" name="Graphic 33" descr="Checkmark with solid fill">
              <a:extLst>
                <a:ext uri="{FF2B5EF4-FFF2-40B4-BE49-F238E27FC236}">
                  <a16:creationId xmlns:a16="http://schemas.microsoft.com/office/drawing/2014/main" id="{3B88B3AE-CB1C-FC89-F10E-82417890E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41297" y="4295893"/>
              <a:ext cx="457200" cy="457200"/>
            </a:xfrm>
            <a:prstGeom prst="rect">
              <a:avLst/>
            </a:prstGeom>
          </p:spPr>
        </p:pic>
        <p:pic>
          <p:nvPicPr>
            <p:cNvPr id="35" name="Graphic 34" descr="Checkmark with solid fill">
              <a:extLst>
                <a:ext uri="{FF2B5EF4-FFF2-40B4-BE49-F238E27FC236}">
                  <a16:creationId xmlns:a16="http://schemas.microsoft.com/office/drawing/2014/main" id="{ABB7FF63-6EBE-BA4A-C261-CE084B8DA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41297" y="5551733"/>
              <a:ext cx="457200" cy="457200"/>
            </a:xfrm>
            <a:prstGeom prst="rect">
              <a:avLst/>
            </a:prstGeom>
          </p:spPr>
        </p:pic>
        <p:pic>
          <p:nvPicPr>
            <p:cNvPr id="36" name="Graphic 35" descr="Checkmark with solid fill">
              <a:extLst>
                <a:ext uri="{FF2B5EF4-FFF2-40B4-BE49-F238E27FC236}">
                  <a16:creationId xmlns:a16="http://schemas.microsoft.com/office/drawing/2014/main" id="{CCF9FD5C-0718-DA0F-A4DB-8E3582E518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6208" y="3891104"/>
              <a:ext cx="457200" cy="457200"/>
            </a:xfrm>
            <a:prstGeom prst="rect">
              <a:avLst/>
            </a:prstGeom>
          </p:spPr>
        </p:pic>
        <p:pic>
          <p:nvPicPr>
            <p:cNvPr id="37" name="Graphic 36" descr="Checkmark with solid fill">
              <a:extLst>
                <a:ext uri="{FF2B5EF4-FFF2-40B4-BE49-F238E27FC236}">
                  <a16:creationId xmlns:a16="http://schemas.microsoft.com/office/drawing/2014/main" id="{DE611D01-EE7B-F68D-D393-D5C2BAF03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6208" y="4745574"/>
              <a:ext cx="457200" cy="457200"/>
            </a:xfrm>
            <a:prstGeom prst="rect">
              <a:avLst/>
            </a:prstGeom>
          </p:spPr>
        </p:pic>
        <p:pic>
          <p:nvPicPr>
            <p:cNvPr id="38" name="Graphic 37" descr="Checkmark with solid fill">
              <a:extLst>
                <a:ext uri="{FF2B5EF4-FFF2-40B4-BE49-F238E27FC236}">
                  <a16:creationId xmlns:a16="http://schemas.microsoft.com/office/drawing/2014/main" id="{35D8E5C9-7823-FEDD-17BA-04262A0C4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6208" y="5139857"/>
              <a:ext cx="457200" cy="457200"/>
            </a:xfrm>
            <a:prstGeom prst="rect">
              <a:avLst/>
            </a:prstGeom>
          </p:spPr>
        </p:pic>
        <p:pic>
          <p:nvPicPr>
            <p:cNvPr id="39" name="Graphic 38" descr="Checkmark with solid fill">
              <a:extLst>
                <a:ext uri="{FF2B5EF4-FFF2-40B4-BE49-F238E27FC236}">
                  <a16:creationId xmlns:a16="http://schemas.microsoft.com/office/drawing/2014/main" id="{C8005C16-6542-37C9-7184-7E95FA93A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6208" y="5551733"/>
              <a:ext cx="457200" cy="457200"/>
            </a:xfrm>
            <a:prstGeom prst="rect">
              <a:avLst/>
            </a:prstGeom>
          </p:spPr>
        </p:pic>
        <p:pic>
          <p:nvPicPr>
            <p:cNvPr id="40" name="Graphic 39" descr="Checkmark with solid fill">
              <a:extLst>
                <a:ext uri="{FF2B5EF4-FFF2-40B4-BE49-F238E27FC236}">
                  <a16:creationId xmlns:a16="http://schemas.microsoft.com/office/drawing/2014/main" id="{01773F4F-5AA9-D3FD-6533-1BC1E59B85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926956" y="3883550"/>
              <a:ext cx="457200" cy="457200"/>
            </a:xfrm>
            <a:prstGeom prst="rect">
              <a:avLst/>
            </a:prstGeom>
          </p:spPr>
        </p:pic>
        <p:pic>
          <p:nvPicPr>
            <p:cNvPr id="41" name="Graphic 40" descr="Checkmark with solid fill">
              <a:extLst>
                <a:ext uri="{FF2B5EF4-FFF2-40B4-BE49-F238E27FC236}">
                  <a16:creationId xmlns:a16="http://schemas.microsoft.com/office/drawing/2014/main" id="{C0D98437-D7D6-2382-D1AD-EFB766ECB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26956" y="4288339"/>
              <a:ext cx="457200" cy="457200"/>
            </a:xfrm>
            <a:prstGeom prst="rect">
              <a:avLst/>
            </a:prstGeom>
          </p:spPr>
        </p:pic>
        <p:pic>
          <p:nvPicPr>
            <p:cNvPr id="42" name="Graphic 41" descr="Checkmark with solid fill">
              <a:extLst>
                <a:ext uri="{FF2B5EF4-FFF2-40B4-BE49-F238E27FC236}">
                  <a16:creationId xmlns:a16="http://schemas.microsoft.com/office/drawing/2014/main" id="{A512C8C4-FEF8-163A-D04A-CCBEF3B95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3384" y="4753093"/>
              <a:ext cx="457200" cy="457200"/>
            </a:xfrm>
            <a:prstGeom prst="rect">
              <a:avLst/>
            </a:prstGeom>
          </p:spPr>
        </p:pic>
        <p:pic>
          <p:nvPicPr>
            <p:cNvPr id="43" name="Graphic 42" descr="Checkmark with solid fill">
              <a:extLst>
                <a:ext uri="{FF2B5EF4-FFF2-40B4-BE49-F238E27FC236}">
                  <a16:creationId xmlns:a16="http://schemas.microsoft.com/office/drawing/2014/main" id="{1969217C-8169-17D7-DEBA-9365F4D98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553658" y="4745539"/>
              <a:ext cx="457200" cy="457200"/>
            </a:xfrm>
            <a:prstGeom prst="rect">
              <a:avLst/>
            </a:prstGeom>
          </p:spPr>
        </p:pic>
        <p:pic>
          <p:nvPicPr>
            <p:cNvPr id="45" name="Graphic 44" descr="Checkmark with solid fill">
              <a:extLst>
                <a:ext uri="{FF2B5EF4-FFF2-40B4-BE49-F238E27FC236}">
                  <a16:creationId xmlns:a16="http://schemas.microsoft.com/office/drawing/2014/main" id="{6EF83DDB-416C-EAF9-BAE0-442C17348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55167" y="5177626"/>
              <a:ext cx="457200" cy="457200"/>
            </a:xfrm>
            <a:prstGeom prst="rect">
              <a:avLst/>
            </a:prstGeom>
          </p:spPr>
        </p:pic>
        <p:pic>
          <p:nvPicPr>
            <p:cNvPr id="46" name="Graphic 45" descr="Checkmark with solid fill">
              <a:extLst>
                <a:ext uri="{FF2B5EF4-FFF2-40B4-BE49-F238E27FC236}">
                  <a16:creationId xmlns:a16="http://schemas.microsoft.com/office/drawing/2014/main" id="{2F3A6B73-E381-EAD4-2A33-84D1EB5E6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577989" y="5175574"/>
              <a:ext cx="457200" cy="457200"/>
            </a:xfrm>
            <a:prstGeom prst="rect">
              <a:avLst/>
            </a:prstGeom>
          </p:spPr>
        </p:pic>
        <p:pic>
          <p:nvPicPr>
            <p:cNvPr id="47" name="Graphic 46" descr="Checkmark with solid fill">
              <a:extLst>
                <a:ext uri="{FF2B5EF4-FFF2-40B4-BE49-F238E27FC236}">
                  <a16:creationId xmlns:a16="http://schemas.microsoft.com/office/drawing/2014/main" id="{21E93C23-3BA8-ED7A-E016-3EF56063E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577989" y="5551072"/>
              <a:ext cx="457200" cy="457200"/>
            </a:xfrm>
            <a:prstGeom prst="rect">
              <a:avLst/>
            </a:prstGeom>
          </p:spPr>
        </p:pic>
        <p:pic>
          <p:nvPicPr>
            <p:cNvPr id="48" name="Graphic 47" descr="Checkmark with solid fill">
              <a:extLst>
                <a:ext uri="{FF2B5EF4-FFF2-40B4-BE49-F238E27FC236}">
                  <a16:creationId xmlns:a16="http://schemas.microsoft.com/office/drawing/2014/main" id="{D44AFC88-ECC9-B83F-ACC9-ACFD7A16C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537096" y="3858304"/>
              <a:ext cx="457200" cy="457200"/>
            </a:xfrm>
            <a:prstGeom prst="rect">
              <a:avLst/>
            </a:prstGeom>
          </p:spPr>
        </p:pic>
        <p:pic>
          <p:nvPicPr>
            <p:cNvPr id="49" name="Graphic 48" descr="Checkmark with solid fill">
              <a:extLst>
                <a:ext uri="{FF2B5EF4-FFF2-40B4-BE49-F238E27FC236}">
                  <a16:creationId xmlns:a16="http://schemas.microsoft.com/office/drawing/2014/main" id="{72B2052D-E460-C626-FA79-224195CF3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553658" y="4274757"/>
              <a:ext cx="457200" cy="457200"/>
            </a:xfrm>
            <a:prstGeom prst="rect">
              <a:avLst/>
            </a:prstGeom>
          </p:spPr>
        </p:pic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BBA4E358-C34E-C852-8FD2-5719E81301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9749" y="3197802"/>
            <a:ext cx="1714500" cy="5207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D5EFEE9-3629-8191-940A-83864198AD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2949" y="3694171"/>
            <a:ext cx="1308100" cy="3302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4FC0320-5D62-34DD-CEBC-D4BE96860A2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2523" y="4011898"/>
            <a:ext cx="944369" cy="546141"/>
          </a:xfrm>
          <a:prstGeom prst="rect">
            <a:avLst/>
          </a:prstGeom>
        </p:spPr>
      </p:pic>
      <p:pic>
        <p:nvPicPr>
          <p:cNvPr id="1026" name="Picture 2" descr="SciLuigi Logo">
            <a:extLst>
              <a:ext uri="{FF2B5EF4-FFF2-40B4-BE49-F238E27FC236}">
                <a16:creationId xmlns:a16="http://schemas.microsoft.com/office/drawing/2014/main" id="{883A7636-550E-B406-8942-BA06912C2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28" y="4545071"/>
            <a:ext cx="1334711" cy="39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CDEAC4C-6F34-89B0-B5F8-1EC57265A04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33735" y="4931835"/>
            <a:ext cx="10795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3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F5E6A3-AEED-CD4F-9E57-EF96ACB33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D7620C-F8A2-1A02-93A3-9A42E03F8078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71598" y="1835894"/>
            <a:ext cx="12622698" cy="5936505"/>
          </a:xfrm>
        </p:spPr>
        <p:txBody>
          <a:bodyPr/>
          <a:lstStyle/>
          <a:p>
            <a:r>
              <a:rPr lang="en-US" dirty="0"/>
              <a:t>Data-dependent conditional execution</a:t>
            </a:r>
          </a:p>
          <a:p>
            <a:pPr lvl="1"/>
            <a:r>
              <a:rPr lang="en-US" dirty="0"/>
              <a:t>easy-case: </a:t>
            </a:r>
          </a:p>
          <a:p>
            <a:pPr marL="548640" lvl="1" indent="0">
              <a:buNone/>
            </a:pPr>
            <a:r>
              <a:rPr lang="en-US" dirty="0"/>
              <a:t>    rules with 1:1 or known 1:N</a:t>
            </a:r>
          </a:p>
          <a:p>
            <a:pPr marL="548640" lvl="1" indent="0">
              <a:buNone/>
            </a:pPr>
            <a:r>
              <a:rPr lang="en-US" dirty="0"/>
              <a:t>    all threads are identical</a:t>
            </a:r>
          </a:p>
          <a:p>
            <a:pPr lvl="1"/>
            <a:r>
              <a:rPr lang="en-US" dirty="0"/>
              <a:t>dynamic: rules with 1:N</a:t>
            </a:r>
          </a:p>
          <a:p>
            <a:pPr marL="548640" lvl="1" indent="0">
              <a:buNone/>
            </a:pPr>
            <a:r>
              <a:rPr lang="en-US" dirty="0"/>
              <a:t>    N different per thread</a:t>
            </a:r>
          </a:p>
          <a:p>
            <a:pPr lvl="1"/>
            <a:r>
              <a:rPr lang="en-US" dirty="0" err="1"/>
              <a:t>dir</a:t>
            </a:r>
            <a:r>
              <a:rPr lang="en-US" dirty="0"/>
              <a:t>() outputs &amp; </a:t>
            </a:r>
          </a:p>
          <a:p>
            <a:pPr marL="548640" lvl="1" indent="0">
              <a:buNone/>
            </a:pPr>
            <a:r>
              <a:rPr lang="en-US" dirty="0"/>
              <a:t>    DAG re-evaluation</a:t>
            </a:r>
          </a:p>
          <a:p>
            <a:pPr marL="548640" lvl="1" indent="0">
              <a:buNone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F343F1B-9175-2323-94B3-20F4FC022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0094" y="-125703"/>
            <a:ext cx="4572001" cy="1590675"/>
          </a:xfrm>
        </p:spPr>
        <p:txBody>
          <a:bodyPr/>
          <a:lstStyle/>
          <a:p>
            <a:r>
              <a:rPr lang="en-US" dirty="0"/>
              <a:t>Snakemake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4301DEC-72C1-58FB-77D8-58EACB7741D1}"/>
              </a:ext>
            </a:extLst>
          </p:cNvPr>
          <p:cNvGrpSpPr/>
          <p:nvPr/>
        </p:nvGrpSpPr>
        <p:grpSpPr>
          <a:xfrm>
            <a:off x="6901977" y="3221781"/>
            <a:ext cx="7082415" cy="3939878"/>
            <a:chOff x="7519409" y="3221781"/>
            <a:chExt cx="7082415" cy="3939878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C3B5A8E-D7C1-018E-A047-91E30F117719}"/>
                </a:ext>
              </a:extLst>
            </p:cNvPr>
            <p:cNvSpPr/>
            <p:nvPr/>
          </p:nvSpPr>
          <p:spPr>
            <a:xfrm>
              <a:off x="9143662" y="3221781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</a:rPr>
                <a:t>input1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3AF23FC4-5506-DAF1-6883-23BF9E85E1F4}"/>
                </a:ext>
              </a:extLst>
            </p:cNvPr>
            <p:cNvSpPr/>
            <p:nvPr/>
          </p:nvSpPr>
          <p:spPr>
            <a:xfrm>
              <a:off x="12996751" y="3221781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</a:rPr>
                <a:t>input2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9E8097C-1136-25C8-14A6-26D8BDEBE8C5}"/>
                </a:ext>
              </a:extLst>
            </p:cNvPr>
            <p:cNvSpPr/>
            <p:nvPr/>
          </p:nvSpPr>
          <p:spPr>
            <a:xfrm>
              <a:off x="12159277" y="4340364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</a:rPr>
                <a:t>2A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A5A68CC5-5B43-B98C-308B-77CE4DF4F9DF}"/>
                </a:ext>
              </a:extLst>
            </p:cNvPr>
            <p:cNvSpPr/>
            <p:nvPr/>
          </p:nvSpPr>
          <p:spPr>
            <a:xfrm>
              <a:off x="13703924" y="4340364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</a:rPr>
                <a:t>2B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55B4F8E6-35C0-2C8F-E36C-EB59B88B8CD3}"/>
                </a:ext>
              </a:extLst>
            </p:cNvPr>
            <p:cNvSpPr/>
            <p:nvPr/>
          </p:nvSpPr>
          <p:spPr>
            <a:xfrm>
              <a:off x="7519409" y="4358463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</a:rPr>
                <a:t>2A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0A5AE681-0F1D-A221-4C25-5F1A1187EB79}"/>
                </a:ext>
              </a:extLst>
            </p:cNvPr>
            <p:cNvSpPr/>
            <p:nvPr/>
          </p:nvSpPr>
          <p:spPr>
            <a:xfrm>
              <a:off x="9128472" y="4358463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</a:rPr>
                <a:t>2B</a:t>
              </a: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3447F4C0-A301-52A3-D1B6-4FCC27CCDF9C}"/>
                </a:ext>
              </a:extLst>
            </p:cNvPr>
            <p:cNvSpPr/>
            <p:nvPr/>
          </p:nvSpPr>
          <p:spPr>
            <a:xfrm>
              <a:off x="13703924" y="546707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3A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5F00723-CD3A-AC98-0D8B-26433F3EBD52}"/>
                </a:ext>
              </a:extLst>
            </p:cNvPr>
            <p:cNvSpPr/>
            <p:nvPr/>
          </p:nvSpPr>
          <p:spPr>
            <a:xfrm>
              <a:off x="7519409" y="546707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3A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DEB773DB-956E-B109-389D-5A4893620094}"/>
                </a:ext>
              </a:extLst>
            </p:cNvPr>
            <p:cNvSpPr/>
            <p:nvPr/>
          </p:nvSpPr>
          <p:spPr>
            <a:xfrm>
              <a:off x="9542824" y="546707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3B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202A45AD-3D73-994F-E55B-98DDA42BF2CC}"/>
                </a:ext>
              </a:extLst>
            </p:cNvPr>
            <p:cNvSpPr/>
            <p:nvPr/>
          </p:nvSpPr>
          <p:spPr>
            <a:xfrm>
              <a:off x="8562409" y="546707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3A</a:t>
              </a: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B688A1F5-6E58-63B9-2041-56991BFDB3DB}"/>
                </a:ext>
              </a:extLst>
            </p:cNvPr>
            <p:cNvSpPr/>
            <p:nvPr/>
          </p:nvSpPr>
          <p:spPr>
            <a:xfrm>
              <a:off x="12640606" y="546707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3B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37A7C365-F3B6-7AAD-8AF6-F247F5D6DA4D}"/>
                </a:ext>
              </a:extLst>
            </p:cNvPr>
            <p:cNvSpPr/>
            <p:nvPr/>
          </p:nvSpPr>
          <p:spPr>
            <a:xfrm>
              <a:off x="11645903" y="546707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3A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478CB4B8-BC7D-E22C-B6F6-B2645901E166}"/>
                </a:ext>
              </a:extLst>
            </p:cNvPr>
            <p:cNvSpPr/>
            <p:nvPr/>
          </p:nvSpPr>
          <p:spPr>
            <a:xfrm>
              <a:off x="12192015" y="6604598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</a:rPr>
                <a:t>output4</a:t>
              </a: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F2FA1DAA-9934-D229-0AE8-AF059BAC5C33}"/>
                </a:ext>
              </a:extLst>
            </p:cNvPr>
            <p:cNvSpPr/>
            <p:nvPr/>
          </p:nvSpPr>
          <p:spPr>
            <a:xfrm>
              <a:off x="13703924" y="6579506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</a:rPr>
                <a:t>output5</a:t>
              </a: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5A7952E1-5A2E-9248-289D-9F1C13782C65}"/>
                </a:ext>
              </a:extLst>
            </p:cNvPr>
            <p:cNvSpPr/>
            <p:nvPr/>
          </p:nvSpPr>
          <p:spPr>
            <a:xfrm>
              <a:off x="7577463" y="6604598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</a:rPr>
                <a:t>output1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1EFCA64E-012C-7F5D-990D-2229D7A48720}"/>
                </a:ext>
              </a:extLst>
            </p:cNvPr>
            <p:cNvSpPr/>
            <p:nvPr/>
          </p:nvSpPr>
          <p:spPr>
            <a:xfrm>
              <a:off x="9143662" y="6604598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</a:rPr>
                <a:t>output2</a:t>
              </a:r>
            </a:p>
          </p:txBody>
        </p:sp>
        <p:pic>
          <p:nvPicPr>
            <p:cNvPr id="27" name="Graphic 26" descr="Arrow Right outline">
              <a:extLst>
                <a:ext uri="{FF2B5EF4-FFF2-40B4-BE49-F238E27FC236}">
                  <a16:creationId xmlns:a16="http://schemas.microsoft.com/office/drawing/2014/main" id="{A078C2B9-2C4A-86E1-13E7-A807B15C5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32518">
              <a:off x="9926581" y="3795674"/>
              <a:ext cx="781973" cy="535224"/>
            </a:xfrm>
            <a:prstGeom prst="rect">
              <a:avLst/>
            </a:prstGeom>
          </p:spPr>
        </p:pic>
        <p:pic>
          <p:nvPicPr>
            <p:cNvPr id="29" name="Graphic 28" descr="Arrow Right outline">
              <a:extLst>
                <a:ext uri="{FF2B5EF4-FFF2-40B4-BE49-F238E27FC236}">
                  <a16:creationId xmlns:a16="http://schemas.microsoft.com/office/drawing/2014/main" id="{2772DDE4-78D8-E2B3-B7BA-E28E72236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7650426" y="4888256"/>
              <a:ext cx="576663" cy="576663"/>
            </a:xfrm>
            <a:prstGeom prst="rect">
              <a:avLst/>
            </a:prstGeom>
          </p:spPr>
        </p:pic>
        <p:pic>
          <p:nvPicPr>
            <p:cNvPr id="30" name="Graphic 29" descr="Arrow Right outline">
              <a:extLst>
                <a:ext uri="{FF2B5EF4-FFF2-40B4-BE49-F238E27FC236}">
                  <a16:creationId xmlns:a16="http://schemas.microsoft.com/office/drawing/2014/main" id="{2BD95DD4-DD7F-C0B8-6ED3-0A581500B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3864542" y="4900383"/>
              <a:ext cx="576663" cy="576663"/>
            </a:xfrm>
            <a:prstGeom prst="rect">
              <a:avLst/>
            </a:prstGeom>
          </p:spPr>
        </p:pic>
        <p:pic>
          <p:nvPicPr>
            <p:cNvPr id="31" name="Graphic 30" descr="Arrow Right outline">
              <a:extLst>
                <a:ext uri="{FF2B5EF4-FFF2-40B4-BE49-F238E27FC236}">
                  <a16:creationId xmlns:a16="http://schemas.microsoft.com/office/drawing/2014/main" id="{5D60DB64-61E0-1EB1-BD59-43EAEFF2B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7652367" y="6010159"/>
              <a:ext cx="576663" cy="576663"/>
            </a:xfrm>
            <a:prstGeom prst="rect">
              <a:avLst/>
            </a:prstGeom>
          </p:spPr>
        </p:pic>
        <p:pic>
          <p:nvPicPr>
            <p:cNvPr id="32" name="Graphic 31" descr="Arrow Right outline">
              <a:extLst>
                <a:ext uri="{FF2B5EF4-FFF2-40B4-BE49-F238E27FC236}">
                  <a16:creationId xmlns:a16="http://schemas.microsoft.com/office/drawing/2014/main" id="{C5DEEF84-D888-1747-3EB2-839B33CC0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6840856">
              <a:off x="9019290" y="4900383"/>
              <a:ext cx="576663" cy="576663"/>
            </a:xfrm>
            <a:prstGeom prst="rect">
              <a:avLst/>
            </a:prstGeom>
          </p:spPr>
        </p:pic>
        <p:pic>
          <p:nvPicPr>
            <p:cNvPr id="33" name="Graphic 32" descr="Arrow Right outline">
              <a:extLst>
                <a:ext uri="{FF2B5EF4-FFF2-40B4-BE49-F238E27FC236}">
                  <a16:creationId xmlns:a16="http://schemas.microsoft.com/office/drawing/2014/main" id="{E6066790-EE0A-08D8-1531-088E24585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3879102" y="6017131"/>
              <a:ext cx="576663" cy="576663"/>
            </a:xfrm>
            <a:prstGeom prst="rect">
              <a:avLst/>
            </a:prstGeom>
          </p:spPr>
        </p:pic>
        <p:pic>
          <p:nvPicPr>
            <p:cNvPr id="34" name="Graphic 33" descr="Arrow Right outline">
              <a:extLst>
                <a:ext uri="{FF2B5EF4-FFF2-40B4-BE49-F238E27FC236}">
                  <a16:creationId xmlns:a16="http://schemas.microsoft.com/office/drawing/2014/main" id="{DB6C7182-E22D-9772-71DB-D9FC1F233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8912528">
              <a:off x="8383970" y="3749311"/>
              <a:ext cx="746789" cy="576663"/>
            </a:xfrm>
            <a:prstGeom prst="rect">
              <a:avLst/>
            </a:prstGeom>
          </p:spPr>
        </p:pic>
        <p:pic>
          <p:nvPicPr>
            <p:cNvPr id="35" name="Graphic 34" descr="Arrow Right outline">
              <a:extLst>
                <a:ext uri="{FF2B5EF4-FFF2-40B4-BE49-F238E27FC236}">
                  <a16:creationId xmlns:a16="http://schemas.microsoft.com/office/drawing/2014/main" id="{D608ADDC-6FED-7131-89DE-13388014B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3166054">
              <a:off x="13616029" y="3758945"/>
              <a:ext cx="576663" cy="576663"/>
            </a:xfrm>
            <a:prstGeom prst="rect">
              <a:avLst/>
            </a:prstGeom>
          </p:spPr>
        </p:pic>
        <p:pic>
          <p:nvPicPr>
            <p:cNvPr id="36" name="Graphic 35" descr="Arrow Right outline">
              <a:extLst>
                <a:ext uri="{FF2B5EF4-FFF2-40B4-BE49-F238E27FC236}">
                  <a16:creationId xmlns:a16="http://schemas.microsoft.com/office/drawing/2014/main" id="{6ABBF578-E563-0BBF-449A-CA91BF436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7446043">
              <a:off x="12620120" y="3758944"/>
              <a:ext cx="576663" cy="576663"/>
            </a:xfrm>
            <a:prstGeom prst="rect">
              <a:avLst/>
            </a:prstGeom>
          </p:spPr>
        </p:pic>
        <p:pic>
          <p:nvPicPr>
            <p:cNvPr id="37" name="Graphic 36" descr="Arrow Right outline">
              <a:extLst>
                <a:ext uri="{FF2B5EF4-FFF2-40B4-BE49-F238E27FC236}">
                  <a16:creationId xmlns:a16="http://schemas.microsoft.com/office/drawing/2014/main" id="{2E772927-A915-A37C-B0A5-0A498E070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3166054">
              <a:off x="9680361" y="4888255"/>
              <a:ext cx="576663" cy="576663"/>
            </a:xfrm>
            <a:prstGeom prst="rect">
              <a:avLst/>
            </a:prstGeom>
          </p:spPr>
        </p:pic>
        <p:pic>
          <p:nvPicPr>
            <p:cNvPr id="38" name="Graphic 37" descr="Arrow Right outline">
              <a:extLst>
                <a:ext uri="{FF2B5EF4-FFF2-40B4-BE49-F238E27FC236}">
                  <a16:creationId xmlns:a16="http://schemas.microsoft.com/office/drawing/2014/main" id="{E30CEDA8-8493-C804-463E-9D96CDBD5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3166054">
              <a:off x="12724056" y="4875984"/>
              <a:ext cx="576663" cy="576663"/>
            </a:xfrm>
            <a:prstGeom prst="rect">
              <a:avLst/>
            </a:prstGeom>
          </p:spPr>
        </p:pic>
        <p:pic>
          <p:nvPicPr>
            <p:cNvPr id="39" name="Graphic 38" descr="Arrow Right outline">
              <a:extLst>
                <a:ext uri="{FF2B5EF4-FFF2-40B4-BE49-F238E27FC236}">
                  <a16:creationId xmlns:a16="http://schemas.microsoft.com/office/drawing/2014/main" id="{8FE10042-2839-765C-F3E8-20EC196E9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6840856">
              <a:off x="11960465" y="4899290"/>
              <a:ext cx="576663" cy="576663"/>
            </a:xfrm>
            <a:prstGeom prst="rect">
              <a:avLst/>
            </a:prstGeom>
          </p:spPr>
        </p:pic>
        <p:pic>
          <p:nvPicPr>
            <p:cNvPr id="40" name="Graphic 39" descr="Arrow Right outline">
              <a:extLst>
                <a:ext uri="{FF2B5EF4-FFF2-40B4-BE49-F238E27FC236}">
                  <a16:creationId xmlns:a16="http://schemas.microsoft.com/office/drawing/2014/main" id="{F1932628-AB38-4079-CD65-07CE084C6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3166054">
              <a:off x="8888486" y="6017130"/>
              <a:ext cx="576663" cy="576663"/>
            </a:xfrm>
            <a:prstGeom prst="rect">
              <a:avLst/>
            </a:prstGeom>
          </p:spPr>
        </p:pic>
        <p:pic>
          <p:nvPicPr>
            <p:cNvPr id="41" name="Graphic 40" descr="Arrow Right outline">
              <a:extLst>
                <a:ext uri="{FF2B5EF4-FFF2-40B4-BE49-F238E27FC236}">
                  <a16:creationId xmlns:a16="http://schemas.microsoft.com/office/drawing/2014/main" id="{04A4CEC2-AD2F-48A7-1F23-2AFD07CB6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6840856">
              <a:off x="9640964" y="6010096"/>
              <a:ext cx="576663" cy="576663"/>
            </a:xfrm>
            <a:prstGeom prst="rect">
              <a:avLst/>
            </a:prstGeom>
          </p:spPr>
        </p:pic>
        <p:pic>
          <p:nvPicPr>
            <p:cNvPr id="42" name="Graphic 41" descr="Arrow Right outline">
              <a:extLst>
                <a:ext uri="{FF2B5EF4-FFF2-40B4-BE49-F238E27FC236}">
                  <a16:creationId xmlns:a16="http://schemas.microsoft.com/office/drawing/2014/main" id="{0B300768-629F-5380-37A1-A883A03B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3166054">
              <a:off x="11915948" y="6047469"/>
              <a:ext cx="576663" cy="576663"/>
            </a:xfrm>
            <a:prstGeom prst="rect">
              <a:avLst/>
            </a:prstGeom>
          </p:spPr>
        </p:pic>
        <p:pic>
          <p:nvPicPr>
            <p:cNvPr id="43" name="Graphic 42" descr="Arrow Right outline">
              <a:extLst>
                <a:ext uri="{FF2B5EF4-FFF2-40B4-BE49-F238E27FC236}">
                  <a16:creationId xmlns:a16="http://schemas.microsoft.com/office/drawing/2014/main" id="{BC5522F9-9CCD-7D20-8BD1-2AE078A32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6840856">
              <a:off x="12668426" y="6040435"/>
              <a:ext cx="576663" cy="576663"/>
            </a:xfrm>
            <a:prstGeom prst="rect">
              <a:avLst/>
            </a:prstGeom>
          </p:spPr>
        </p:pic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9724C718-865A-1F06-32E0-24C0E9713EEA}"/>
                </a:ext>
              </a:extLst>
            </p:cNvPr>
            <p:cNvSpPr/>
            <p:nvPr/>
          </p:nvSpPr>
          <p:spPr>
            <a:xfrm>
              <a:off x="10601095" y="4358463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</a:rPr>
                <a:t>2C</a:t>
              </a:r>
            </a:p>
          </p:txBody>
        </p:sp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57174DF0-3BFA-7586-62AB-05CC03921063}"/>
                </a:ext>
              </a:extLst>
            </p:cNvPr>
            <p:cNvSpPr/>
            <p:nvPr/>
          </p:nvSpPr>
          <p:spPr>
            <a:xfrm>
              <a:off x="10601095" y="546707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</a:schemeClr>
                  </a:solidFill>
                </a:rPr>
                <a:t>3A</a:t>
              </a:r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4D8AD444-CCE9-67F8-1B4B-BE400950D421}"/>
                </a:ext>
              </a:extLst>
            </p:cNvPr>
            <p:cNvSpPr/>
            <p:nvPr/>
          </p:nvSpPr>
          <p:spPr>
            <a:xfrm>
              <a:off x="10559696" y="6619739"/>
              <a:ext cx="897900" cy="54192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</a:schemeClr>
                  </a:solidFill>
                </a:rPr>
                <a:t>output3</a:t>
              </a:r>
            </a:p>
          </p:txBody>
        </p:sp>
        <p:pic>
          <p:nvPicPr>
            <p:cNvPr id="48" name="Graphic 47" descr="Arrow Right outline">
              <a:extLst>
                <a:ext uri="{FF2B5EF4-FFF2-40B4-BE49-F238E27FC236}">
                  <a16:creationId xmlns:a16="http://schemas.microsoft.com/office/drawing/2014/main" id="{62808E65-C51D-4103-DE7C-EF45BE9A9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732112" y="4888256"/>
              <a:ext cx="576663" cy="576663"/>
            </a:xfrm>
            <a:prstGeom prst="rect">
              <a:avLst/>
            </a:prstGeom>
          </p:spPr>
        </p:pic>
        <p:pic>
          <p:nvPicPr>
            <p:cNvPr id="49" name="Graphic 48" descr="Arrow Right outline">
              <a:extLst>
                <a:ext uri="{FF2B5EF4-FFF2-40B4-BE49-F238E27FC236}">
                  <a16:creationId xmlns:a16="http://schemas.microsoft.com/office/drawing/2014/main" id="{3AA29E3B-D38D-BA50-D354-37657D829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734053" y="6010159"/>
              <a:ext cx="576663" cy="576663"/>
            </a:xfrm>
            <a:prstGeom prst="rect">
              <a:avLst/>
            </a:prstGeom>
          </p:spPr>
        </p:pic>
        <p:pic>
          <p:nvPicPr>
            <p:cNvPr id="50" name="Graphic 49" descr="Arrow Right outline">
              <a:extLst>
                <a:ext uri="{FF2B5EF4-FFF2-40B4-BE49-F238E27FC236}">
                  <a16:creationId xmlns:a16="http://schemas.microsoft.com/office/drawing/2014/main" id="{682B7C81-44DB-0482-A91F-DA41A8EAB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9304710" y="3790607"/>
              <a:ext cx="576663" cy="5766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145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A829FD-93EA-6B6E-B0E4-AE2BCEB45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23086" y="7772400"/>
            <a:ext cx="453223" cy="457200"/>
          </a:xfrm>
        </p:spPr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73C82C-8074-35A8-5151-7776CA717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257" y="775955"/>
            <a:ext cx="11483867" cy="7321639"/>
          </a:xfrm>
          <a:prstGeom prst="rect">
            <a:avLst/>
          </a:prstGeom>
        </p:spPr>
      </p:pic>
      <p:pic>
        <p:nvPicPr>
          <p:cNvPr id="9" name="Graphic 8" descr="Line arrow: Counter-clockwise curve outline">
            <a:extLst>
              <a:ext uri="{FF2B5EF4-FFF2-40B4-BE49-F238E27FC236}">
                <a16:creationId xmlns:a16="http://schemas.microsoft.com/office/drawing/2014/main" id="{1CABE503-0F87-098E-E5B5-D54F09EB5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7670450" flipV="1">
            <a:off x="13224437" y="2134561"/>
            <a:ext cx="786176" cy="8263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A14B3C-03A5-5233-59B7-6F2CA1F6147B}"/>
              </a:ext>
            </a:extLst>
          </p:cNvPr>
          <p:cNvSpPr txBox="1"/>
          <p:nvPr/>
        </p:nvSpPr>
        <p:spPr>
          <a:xfrm>
            <a:off x="7761435" y="1442851"/>
            <a:ext cx="5795176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default: product of variable names</a:t>
            </a:r>
          </a:p>
          <a:p>
            <a:r>
              <a:rPr lang="en-US" b="1" dirty="0">
                <a:solidFill>
                  <a:schemeClr val="bg1"/>
                </a:solidFill>
              </a:rPr>
              <a:t>optional: zip variable names for expansion</a:t>
            </a:r>
          </a:p>
        </p:txBody>
      </p:sp>
      <p:pic>
        <p:nvPicPr>
          <p:cNvPr id="11" name="Graphic 10" descr="Line arrow: Counter-clockwise curve outline">
            <a:extLst>
              <a:ext uri="{FF2B5EF4-FFF2-40B4-BE49-F238E27FC236}">
                <a16:creationId xmlns:a16="http://schemas.microsoft.com/office/drawing/2014/main" id="{88816B45-7FF0-9D5E-CAE2-D5E337C51C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697764" flipV="1">
            <a:off x="1934412" y="2209633"/>
            <a:ext cx="786176" cy="8263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6B85690-1E32-262E-A61E-C2615AE5984F}"/>
              </a:ext>
            </a:extLst>
          </p:cNvPr>
          <p:cNvSpPr txBox="1"/>
          <p:nvPr/>
        </p:nvSpPr>
        <p:spPr>
          <a:xfrm>
            <a:off x="502892" y="2819188"/>
            <a:ext cx="2395471" cy="27515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rule all sits at top;</a:t>
            </a:r>
          </a:p>
          <a:p>
            <a:r>
              <a:rPr lang="en-US" b="1" dirty="0">
                <a:solidFill>
                  <a:srgbClr val="000000"/>
                </a:solidFill>
              </a:rPr>
              <a:t>looks to rules below &amp; executes those that generate the input files specified</a:t>
            </a:r>
          </a:p>
        </p:txBody>
      </p:sp>
      <p:pic>
        <p:nvPicPr>
          <p:cNvPr id="13" name="Graphic 12" descr="Line arrow: Counter-clockwise curve outline">
            <a:extLst>
              <a:ext uri="{FF2B5EF4-FFF2-40B4-BE49-F238E27FC236}">
                <a16:creationId xmlns:a16="http://schemas.microsoft.com/office/drawing/2014/main" id="{4A41ED0E-18C5-CEC4-E8FB-3E3523AA51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122187">
            <a:off x="6971154" y="5833463"/>
            <a:ext cx="813212" cy="8865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306FA0B-257A-4539-4CAA-24ECD325F971}"/>
              </a:ext>
            </a:extLst>
          </p:cNvPr>
          <p:cNvSpPr txBox="1"/>
          <p:nvPr/>
        </p:nvSpPr>
        <p:spPr>
          <a:xfrm>
            <a:off x="8017455" y="5558609"/>
            <a:ext cx="6471643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each rule can either run Python (or R/Perl) code</a:t>
            </a:r>
          </a:p>
          <a:p>
            <a:r>
              <a:rPr lang="en-US" b="1" dirty="0">
                <a:solidFill>
                  <a:schemeClr val="bg1"/>
                </a:solidFill>
              </a:rPr>
              <a:t>OR execute a shell command</a:t>
            </a:r>
          </a:p>
          <a:p>
            <a:r>
              <a:rPr lang="en-US" b="1" dirty="0">
                <a:solidFill>
                  <a:schemeClr val="bg1"/>
                </a:solidFill>
              </a:rPr>
              <a:t>*run block can execute shell(“command here”)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173FBE-7CCB-7347-4706-13D4F3EA1300}"/>
              </a:ext>
            </a:extLst>
          </p:cNvPr>
          <p:cNvSpPr txBox="1"/>
          <p:nvPr/>
        </p:nvSpPr>
        <p:spPr>
          <a:xfrm>
            <a:off x="2897469" y="182284"/>
            <a:ext cx="1763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</a:rPr>
              <a:t>Snakefile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43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283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C6DEBD-C72F-A7C4-7034-1F9CDE93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901AD2-852C-22D1-ED53-D6A5EB64C47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3454759"/>
          </a:xfrm>
        </p:spPr>
        <p:txBody>
          <a:bodyPr/>
          <a:lstStyle/>
          <a:p>
            <a:r>
              <a:rPr lang="en-US" b="1" dirty="0"/>
              <a:t>load</a:t>
            </a:r>
            <a:r>
              <a:rPr lang="en-US" dirty="0"/>
              <a:t> InChI, SMILES</a:t>
            </a:r>
          </a:p>
          <a:p>
            <a:r>
              <a:rPr lang="en-US" b="1" dirty="0"/>
              <a:t>desalt</a:t>
            </a:r>
            <a:r>
              <a:rPr lang="en-US" dirty="0"/>
              <a:t>, </a:t>
            </a:r>
            <a:r>
              <a:rPr lang="en-US" b="1" dirty="0"/>
              <a:t>neutralize</a:t>
            </a:r>
            <a:r>
              <a:rPr lang="en-US" dirty="0"/>
              <a:t>, </a:t>
            </a:r>
            <a:r>
              <a:rPr lang="en-US" b="1" dirty="0"/>
              <a:t>tautomerize</a:t>
            </a:r>
          </a:p>
          <a:p>
            <a:r>
              <a:rPr lang="en-US" b="1" dirty="0"/>
              <a:t>initial optimization </a:t>
            </a:r>
            <a:r>
              <a:rPr lang="en-US" dirty="0"/>
              <a:t>(MMFF94 variants, UFF)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09E457-7E94-4F1A-C78B-9537FE6C8C42}"/>
              </a:ext>
            </a:extLst>
          </p:cNvPr>
          <p:cNvGrpSpPr/>
          <p:nvPr/>
        </p:nvGrpSpPr>
        <p:grpSpPr>
          <a:xfrm>
            <a:off x="5092064" y="7056018"/>
            <a:ext cx="1537922" cy="1074980"/>
            <a:chOff x="2944167" y="5118018"/>
            <a:chExt cx="1537922" cy="1074980"/>
          </a:xfrm>
        </p:grpSpPr>
        <p:sp>
          <p:nvSpPr>
            <p:cNvPr id="9" name="Chevron 8">
              <a:extLst>
                <a:ext uri="{FF2B5EF4-FFF2-40B4-BE49-F238E27FC236}">
                  <a16:creationId xmlns:a16="http://schemas.microsoft.com/office/drawing/2014/main" id="{EC18FC67-FF32-6F55-DD8F-7911C6911E72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>
                <a:alpha val="196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0" name="Picture 2" descr="figure2">
              <a:extLst>
                <a:ext uri="{FF2B5EF4-FFF2-40B4-BE49-F238E27FC236}">
                  <a16:creationId xmlns:a16="http://schemas.microsoft.com/office/drawing/2014/main" id="{CA69AE7F-FBDE-49F6-9102-A076C0C8D4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sp>
        <p:nvSpPr>
          <p:cNvPr id="12" name="Chevron 11">
            <a:extLst>
              <a:ext uri="{FF2B5EF4-FFF2-40B4-BE49-F238E27FC236}">
                <a16:creationId xmlns:a16="http://schemas.microsoft.com/office/drawing/2014/main" id="{0D0C1749-9B69-C9C9-0339-EFA210B57B73}"/>
              </a:ext>
            </a:extLst>
          </p:cNvPr>
          <p:cNvSpPr/>
          <p:nvPr/>
        </p:nvSpPr>
        <p:spPr>
          <a:xfrm>
            <a:off x="6479082" y="7062582"/>
            <a:ext cx="1537922" cy="1074980"/>
          </a:xfrm>
          <a:prstGeom prst="chevron">
            <a:avLst>
              <a:gd name="adj" fmla="val 21646"/>
            </a:avLst>
          </a:prstGeom>
          <a:solidFill>
            <a:srgbClr val="7F1751">
              <a:alpha val="204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F2E109-B0B3-37BF-2B78-588F442D3873}"/>
              </a:ext>
            </a:extLst>
          </p:cNvPr>
          <p:cNvGrpSpPr/>
          <p:nvPr/>
        </p:nvGrpSpPr>
        <p:grpSpPr>
          <a:xfrm>
            <a:off x="7866100" y="7062582"/>
            <a:ext cx="1537922" cy="1074980"/>
            <a:chOff x="6132850" y="4621384"/>
            <a:chExt cx="1537922" cy="1074980"/>
          </a:xfrm>
        </p:grpSpPr>
        <p:sp>
          <p:nvSpPr>
            <p:cNvPr id="15" name="Chevron 14">
              <a:extLst>
                <a:ext uri="{FF2B5EF4-FFF2-40B4-BE49-F238E27FC236}">
                  <a16:creationId xmlns:a16="http://schemas.microsoft.com/office/drawing/2014/main" id="{EC78420A-7A2C-9DA3-596C-4DDA57EFE83C}"/>
                </a:ext>
              </a:extLst>
            </p:cNvPr>
            <p:cNvSpPr/>
            <p:nvPr/>
          </p:nvSpPr>
          <p:spPr>
            <a:xfrm>
              <a:off x="6132850" y="4621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F6262">
                <a:alpha val="2024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6" name="Picture 2" descr="figure2">
              <a:extLst>
                <a:ext uri="{FF2B5EF4-FFF2-40B4-BE49-F238E27FC236}">
                  <a16:creationId xmlns:a16="http://schemas.microsoft.com/office/drawing/2014/main" id="{C79F5AEA-C1AE-8E36-F479-59004BEDEF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62836" r="76783" b="22539"/>
            <a:stretch/>
          </p:blipFill>
          <p:spPr bwMode="auto">
            <a:xfrm>
              <a:off x="6404678" y="4663998"/>
              <a:ext cx="1012759" cy="998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0FD0D2-6D4D-A74A-5226-366795D5C51F}"/>
              </a:ext>
            </a:extLst>
          </p:cNvPr>
          <p:cNvGrpSpPr/>
          <p:nvPr/>
        </p:nvGrpSpPr>
        <p:grpSpPr>
          <a:xfrm>
            <a:off x="10629180" y="7056992"/>
            <a:ext cx="1537922" cy="1074980"/>
            <a:chOff x="8055440" y="5390589"/>
            <a:chExt cx="1537922" cy="1074980"/>
          </a:xfrm>
        </p:grpSpPr>
        <p:sp>
          <p:nvSpPr>
            <p:cNvPr id="18" name="Chevron 17">
              <a:extLst>
                <a:ext uri="{FF2B5EF4-FFF2-40B4-BE49-F238E27FC236}">
                  <a16:creationId xmlns:a16="http://schemas.microsoft.com/office/drawing/2014/main" id="{4DEEC6B0-694D-BA8B-61DB-303459DF2260}"/>
                </a:ext>
              </a:extLst>
            </p:cNvPr>
            <p:cNvSpPr/>
            <p:nvPr/>
          </p:nvSpPr>
          <p:spPr>
            <a:xfrm>
              <a:off x="8055440" y="5390589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12E80">
                <a:alpha val="1989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9" name="Picture 2" descr="figure2">
              <a:extLst>
                <a:ext uri="{FF2B5EF4-FFF2-40B4-BE49-F238E27FC236}">
                  <a16:creationId xmlns:a16="http://schemas.microsoft.com/office/drawing/2014/main" id="{EBF5F70D-E824-2804-381F-361E65A2AE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3" t="82153" r="76848" b="5235"/>
            <a:stretch/>
          </p:blipFill>
          <p:spPr bwMode="auto">
            <a:xfrm>
              <a:off x="8293095" y="5493032"/>
              <a:ext cx="1019489" cy="866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8DFCB2-3015-95EE-A732-90162F622EA6}"/>
              </a:ext>
            </a:extLst>
          </p:cNvPr>
          <p:cNvGrpSpPr/>
          <p:nvPr/>
        </p:nvGrpSpPr>
        <p:grpSpPr>
          <a:xfrm>
            <a:off x="9250447" y="6868343"/>
            <a:ext cx="1537922" cy="1262466"/>
            <a:chOff x="7263724" y="3334752"/>
            <a:chExt cx="1537922" cy="1262466"/>
          </a:xfrm>
        </p:grpSpPr>
        <p:sp>
          <p:nvSpPr>
            <p:cNvPr id="21" name="Chevron 20">
              <a:extLst>
                <a:ext uri="{FF2B5EF4-FFF2-40B4-BE49-F238E27FC236}">
                  <a16:creationId xmlns:a16="http://schemas.microsoft.com/office/drawing/2014/main" id="{66925A54-9B2E-EB1C-95C4-3B4428482FBD}"/>
                </a:ext>
              </a:extLst>
            </p:cNvPr>
            <p:cNvSpPr/>
            <p:nvPr/>
          </p:nvSpPr>
          <p:spPr>
            <a:xfrm>
              <a:off x="7263724" y="352223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8A86CC">
                <a:alpha val="199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1CCAEC-5F94-4A3E-6293-0545031157BC}"/>
                </a:ext>
              </a:extLst>
            </p:cNvPr>
            <p:cNvGrpSpPr/>
            <p:nvPr/>
          </p:nvGrpSpPr>
          <p:grpSpPr>
            <a:xfrm>
              <a:off x="7495766" y="3334752"/>
              <a:ext cx="1240158" cy="1203293"/>
              <a:chOff x="5110579" y="3027495"/>
              <a:chExt cx="1679794" cy="1703979"/>
            </a:xfrm>
          </p:grpSpPr>
          <p:pic>
            <p:nvPicPr>
              <p:cNvPr id="24" name="Picture 2" descr="figure2">
                <a:extLst>
                  <a:ext uri="{FF2B5EF4-FFF2-40B4-BE49-F238E27FC236}">
                    <a16:creationId xmlns:a16="http://schemas.microsoft.com/office/drawing/2014/main" id="{4CC43ADB-9449-E816-3104-1A24D51949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27066" b="38766" l="7179" r="2159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7" t="25603" r="76604" b="59772"/>
              <a:stretch/>
            </p:blipFill>
            <p:spPr bwMode="auto">
              <a:xfrm rot="16200000">
                <a:off x="5098486" y="3039588"/>
                <a:ext cx="1703979" cy="1679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747491BF-E28B-2CBA-E3BE-F5A6FDE879CE}"/>
                  </a:ext>
                </a:extLst>
              </p:cNvPr>
              <p:cNvSpPr/>
              <p:nvPr/>
            </p:nvSpPr>
            <p:spPr>
              <a:xfrm>
                <a:off x="5789869" y="3629566"/>
                <a:ext cx="375684" cy="577310"/>
              </a:xfrm>
              <a:custGeom>
                <a:avLst/>
                <a:gdLst>
                  <a:gd name="connsiteX0" fmla="*/ 0 w 320114"/>
                  <a:gd name="connsiteY0" fmla="*/ 292793 h 597593"/>
                  <a:gd name="connsiteX1" fmla="*/ 311889 w 320114"/>
                  <a:gd name="connsiteY1" fmla="*/ 9258 h 597593"/>
                  <a:gd name="connsiteX2" fmla="*/ 241005 w 320114"/>
                  <a:gd name="connsiteY2" fmla="*/ 597593 h 59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114" h="597593">
                    <a:moveTo>
                      <a:pt x="0" y="292793"/>
                    </a:moveTo>
                    <a:cubicBezTo>
                      <a:pt x="135861" y="125625"/>
                      <a:pt x="271722" y="-41542"/>
                      <a:pt x="311889" y="9258"/>
                    </a:cubicBezTo>
                    <a:cubicBezTo>
                      <a:pt x="352056" y="60058"/>
                      <a:pt x="231554" y="504263"/>
                      <a:pt x="241005" y="597593"/>
                    </a:cubicBezTo>
                  </a:path>
                </a:pathLst>
              </a:custGeom>
              <a:noFill/>
              <a:ln w="28575">
                <a:noFill/>
                <a:round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 descr="figure2">
            <a:extLst>
              <a:ext uri="{FF2B5EF4-FFF2-40B4-BE49-F238E27FC236}">
                <a16:creationId xmlns:a16="http://schemas.microsoft.com/office/drawing/2014/main" id="{4B3F2FE4-BBEE-4080-F988-EB0898E62B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" t="44721" r="76783" b="40654"/>
          <a:stretch/>
        </p:blipFill>
        <p:spPr bwMode="auto">
          <a:xfrm rot="16200000">
            <a:off x="6764740" y="7091284"/>
            <a:ext cx="1053755" cy="10388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E26D2DF-A464-AD6F-76BA-D8B5E332343C}"/>
              </a:ext>
            </a:extLst>
          </p:cNvPr>
          <p:cNvSpPr txBox="1"/>
          <p:nvPr/>
        </p:nvSpPr>
        <p:spPr>
          <a:xfrm>
            <a:off x="2266435" y="6624430"/>
            <a:ext cx="202811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isicle.geometry</a:t>
            </a:r>
            <a:endParaRPr lang="en-US" dirty="0"/>
          </a:p>
        </p:txBody>
      </p:sp>
      <p:sp>
        <p:nvSpPr>
          <p:cNvPr id="31" name="Chevron 30">
            <a:extLst>
              <a:ext uri="{FF2B5EF4-FFF2-40B4-BE49-F238E27FC236}">
                <a16:creationId xmlns:a16="http://schemas.microsoft.com/office/drawing/2014/main" id="{A18BED35-0D4E-A5C0-7AD0-3B6796C7F766}"/>
              </a:ext>
            </a:extLst>
          </p:cNvPr>
          <p:cNvSpPr/>
          <p:nvPr/>
        </p:nvSpPr>
        <p:spPr>
          <a:xfrm>
            <a:off x="3710890" y="7053077"/>
            <a:ext cx="1537922" cy="1074980"/>
          </a:xfrm>
          <a:prstGeom prst="chevron">
            <a:avLst>
              <a:gd name="adj" fmla="val 21646"/>
            </a:avLst>
          </a:prstGeom>
          <a:solidFill>
            <a:srgbClr val="B3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03ACF1A-3A28-C6CA-4696-DCBBE9C998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43000"/>
          </a:blip>
          <a:srcRect l="10574"/>
          <a:stretch/>
        </p:blipFill>
        <p:spPr>
          <a:xfrm rot="16200000">
            <a:off x="4022161" y="7065359"/>
            <a:ext cx="885928" cy="1048961"/>
          </a:xfrm>
          <a:prstGeom prst="rect">
            <a:avLst/>
          </a:prstGeom>
          <a:noFill/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AD40E847-4633-BC4E-A55A-C66A281CFC80}"/>
              </a:ext>
            </a:extLst>
          </p:cNvPr>
          <p:cNvGrpSpPr/>
          <p:nvPr/>
        </p:nvGrpSpPr>
        <p:grpSpPr>
          <a:xfrm>
            <a:off x="2332274" y="7056992"/>
            <a:ext cx="1537922" cy="1074980"/>
            <a:chOff x="1171132" y="5058657"/>
            <a:chExt cx="1537922" cy="1074980"/>
          </a:xfrm>
        </p:grpSpPr>
        <p:sp>
          <p:nvSpPr>
            <p:cNvPr id="37" name="Chevron 36">
              <a:extLst>
                <a:ext uri="{FF2B5EF4-FFF2-40B4-BE49-F238E27FC236}">
                  <a16:creationId xmlns:a16="http://schemas.microsoft.com/office/drawing/2014/main" id="{C5E4AA8B-CD8C-3E4A-79A7-0B65E77E91BF}"/>
                </a:ext>
              </a:extLst>
            </p:cNvPr>
            <p:cNvSpPr/>
            <p:nvPr/>
          </p:nvSpPr>
          <p:spPr>
            <a:xfrm>
              <a:off x="1171132" y="505865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233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8" name="Picture 2" descr="figure2">
              <a:extLst>
                <a:ext uri="{FF2B5EF4-FFF2-40B4-BE49-F238E27FC236}">
                  <a16:creationId xmlns:a16="http://schemas.microsoft.com/office/drawing/2014/main" id="{5DD5A419-14A0-9E4C-0F22-280CF048DE4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4" t="5196" r="76842" b="78673"/>
            <a:stretch/>
          </p:blipFill>
          <p:spPr bwMode="auto">
            <a:xfrm rot="16200000">
              <a:off x="1583003" y="5135388"/>
              <a:ext cx="734680" cy="881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0428336B-9095-549B-9C8F-8C4AD5C9EEA0}"/>
              </a:ext>
            </a:extLst>
          </p:cNvPr>
          <p:cNvSpPr txBox="1"/>
          <p:nvPr/>
        </p:nvSpPr>
        <p:spPr>
          <a:xfrm>
            <a:off x="1886529" y="4486634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C1(=CC=CC=C1)C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D8E525-CD59-A170-7926-EA03263D5021}"/>
              </a:ext>
            </a:extLst>
          </p:cNvPr>
          <p:cNvSpPr txBox="1"/>
          <p:nvPr/>
        </p:nvSpPr>
        <p:spPr>
          <a:xfrm>
            <a:off x="1886529" y="5182445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InChI=1S/C7H8/c1-7-5-3-2-4-6-7/h2-6H,1H3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241BAF0-1947-6E1A-7847-D7DD05046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448" y="3342432"/>
            <a:ext cx="3493424" cy="369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Graphic 59" descr="Arrow Right with solid fill">
            <a:extLst>
              <a:ext uri="{FF2B5EF4-FFF2-40B4-BE49-F238E27FC236}">
                <a16:creationId xmlns:a16="http://schemas.microsoft.com/office/drawing/2014/main" id="{5E3BC847-D19F-6E3D-A789-61F989F9B3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23528" y="4277114"/>
            <a:ext cx="914400" cy="9144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8A1E742-2C20-D611-C5FA-AA2E812991E7}"/>
              </a:ext>
            </a:extLst>
          </p:cNvPr>
          <p:cNvGrpSpPr/>
          <p:nvPr/>
        </p:nvGrpSpPr>
        <p:grpSpPr>
          <a:xfrm>
            <a:off x="10629180" y="288969"/>
            <a:ext cx="3325075" cy="3325075"/>
            <a:chOff x="3355285" y="2720515"/>
            <a:chExt cx="3325075" cy="3325075"/>
          </a:xfrm>
        </p:grpSpPr>
        <p:sp>
          <p:nvSpPr>
            <p:cNvPr id="11" name="Shape 10">
              <a:extLst>
                <a:ext uri="{FF2B5EF4-FFF2-40B4-BE49-F238E27FC236}">
                  <a16:creationId xmlns:a16="http://schemas.microsoft.com/office/drawing/2014/main" id="{79D2C368-7A6B-B9A1-998E-DC28C5D007DE}"/>
                </a:ext>
              </a:extLst>
            </p:cNvPr>
            <p:cNvSpPr/>
            <p:nvPr/>
          </p:nvSpPr>
          <p:spPr>
            <a:xfrm>
              <a:off x="3355285" y="2720515"/>
              <a:ext cx="3325075" cy="3325075"/>
            </a:xfrm>
            <a:prstGeom prst="gear9">
              <a:avLst/>
            </a:prstGeom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007836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4">
              <a:extLst>
                <a:ext uri="{FF2B5EF4-FFF2-40B4-BE49-F238E27FC236}">
                  <a16:creationId xmlns:a16="http://schemas.microsoft.com/office/drawing/2014/main" id="{D1921583-1953-89F6-DFCD-50DE32BBF184}"/>
                </a:ext>
              </a:extLst>
            </p:cNvPr>
            <p:cNvSpPr txBox="1"/>
            <p:nvPr/>
          </p:nvSpPr>
          <p:spPr>
            <a:xfrm>
              <a:off x="4023773" y="3499398"/>
              <a:ext cx="1988099" cy="17091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 dirty="0">
                  <a:solidFill>
                    <a:srgbClr val="616265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STRUCTURE MODIFICATIONS / INITIAL OPTIMIZATION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996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FF1B5377-8401-0185-AAA8-4CE9022FC1B2}"/>
              </a:ext>
            </a:extLst>
          </p:cNvPr>
          <p:cNvSpPr/>
          <p:nvPr/>
        </p:nvSpPr>
        <p:spPr>
          <a:xfrm>
            <a:off x="1130300" y="165100"/>
            <a:ext cx="1879600" cy="154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C6DEBD-C72F-A7C4-7034-1F9CDE93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901AD2-852C-22D1-ED53-D6A5EB64C47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701914" y="1492558"/>
            <a:ext cx="6578600" cy="5204814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(v 1.0) </a:t>
            </a:r>
          </a:p>
          <a:p>
            <a:r>
              <a:rPr lang="en-US" sz="2400" dirty="0"/>
              <a:t>AMBER Tools</a:t>
            </a:r>
          </a:p>
          <a:p>
            <a:r>
              <a:rPr lang="en-US" sz="2400" dirty="0"/>
              <a:t>Simulated annealing and cooling</a:t>
            </a:r>
          </a:p>
          <a:p>
            <a:r>
              <a:rPr lang="en-US" sz="2400" dirty="0"/>
              <a:t>Similarity down-selection </a:t>
            </a:r>
          </a:p>
          <a:p>
            <a:pPr marL="0" indent="0">
              <a:buNone/>
            </a:pPr>
            <a:r>
              <a:rPr lang="en-US" sz="2400" i="1" dirty="0"/>
              <a:t>1 most similar, 2 least similar</a:t>
            </a:r>
          </a:p>
          <a:p>
            <a:pPr marL="0" indent="0">
              <a:buNone/>
            </a:pPr>
            <a:r>
              <a:rPr lang="en-US" sz="2400" dirty="0"/>
              <a:t>(v 2.0)</a:t>
            </a:r>
          </a:p>
          <a:p>
            <a:r>
              <a:rPr lang="en-US" sz="2400" dirty="0"/>
              <a:t>XTB method: GFF, GFN2 forcefields (Grimme lab)</a:t>
            </a:r>
          </a:p>
          <a:p>
            <a:pPr lvl="1"/>
            <a:r>
              <a:rPr lang="en-US" sz="2000" i="1" dirty="0"/>
              <a:t>Energy window thresholds</a:t>
            </a:r>
          </a:p>
          <a:p>
            <a:r>
              <a:rPr lang="en-US" sz="2400" dirty="0"/>
              <a:t>Tinker software</a:t>
            </a:r>
          </a:p>
          <a:p>
            <a:r>
              <a:rPr lang="en-US" sz="2400" dirty="0"/>
              <a:t>RDKit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09E457-7E94-4F1A-C78B-9537FE6C8C42}"/>
              </a:ext>
            </a:extLst>
          </p:cNvPr>
          <p:cNvGrpSpPr/>
          <p:nvPr/>
        </p:nvGrpSpPr>
        <p:grpSpPr>
          <a:xfrm>
            <a:off x="3890090" y="7094056"/>
            <a:ext cx="1537922" cy="1074980"/>
            <a:chOff x="2944167" y="5118018"/>
            <a:chExt cx="1537922" cy="1074980"/>
          </a:xfrm>
        </p:grpSpPr>
        <p:sp>
          <p:nvSpPr>
            <p:cNvPr id="9" name="Chevron 8">
              <a:extLst>
                <a:ext uri="{FF2B5EF4-FFF2-40B4-BE49-F238E27FC236}">
                  <a16:creationId xmlns:a16="http://schemas.microsoft.com/office/drawing/2014/main" id="{EC18FC67-FF32-6F55-DD8F-7911C6911E72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>
                <a:alpha val="196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0" name="Picture 2" descr="figure2">
              <a:extLst>
                <a:ext uri="{FF2B5EF4-FFF2-40B4-BE49-F238E27FC236}">
                  <a16:creationId xmlns:a16="http://schemas.microsoft.com/office/drawing/2014/main" id="{CA69AE7F-FBDE-49F6-9102-A076C0C8D4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sp>
        <p:nvSpPr>
          <p:cNvPr id="12" name="Chevron 11">
            <a:extLst>
              <a:ext uri="{FF2B5EF4-FFF2-40B4-BE49-F238E27FC236}">
                <a16:creationId xmlns:a16="http://schemas.microsoft.com/office/drawing/2014/main" id="{0D0C1749-9B69-C9C9-0339-EFA210B57B73}"/>
              </a:ext>
            </a:extLst>
          </p:cNvPr>
          <p:cNvSpPr/>
          <p:nvPr/>
        </p:nvSpPr>
        <p:spPr>
          <a:xfrm>
            <a:off x="5277108" y="7100620"/>
            <a:ext cx="1537922" cy="1074980"/>
          </a:xfrm>
          <a:prstGeom prst="chevron">
            <a:avLst>
              <a:gd name="adj" fmla="val 21646"/>
            </a:avLst>
          </a:prstGeom>
          <a:solidFill>
            <a:srgbClr val="7F1751">
              <a:alpha val="204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F2E109-B0B3-37BF-2B78-588F442D3873}"/>
              </a:ext>
            </a:extLst>
          </p:cNvPr>
          <p:cNvGrpSpPr/>
          <p:nvPr/>
        </p:nvGrpSpPr>
        <p:grpSpPr>
          <a:xfrm>
            <a:off x="6664126" y="7100620"/>
            <a:ext cx="1537922" cy="1074980"/>
            <a:chOff x="6132850" y="4621384"/>
            <a:chExt cx="1537922" cy="1074980"/>
          </a:xfrm>
        </p:grpSpPr>
        <p:sp>
          <p:nvSpPr>
            <p:cNvPr id="15" name="Chevron 14">
              <a:extLst>
                <a:ext uri="{FF2B5EF4-FFF2-40B4-BE49-F238E27FC236}">
                  <a16:creationId xmlns:a16="http://schemas.microsoft.com/office/drawing/2014/main" id="{EC78420A-7A2C-9DA3-596C-4DDA57EFE83C}"/>
                </a:ext>
              </a:extLst>
            </p:cNvPr>
            <p:cNvSpPr/>
            <p:nvPr/>
          </p:nvSpPr>
          <p:spPr>
            <a:xfrm>
              <a:off x="6132850" y="4621384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F6262">
                <a:alpha val="2024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6" name="Picture 2" descr="figure2">
              <a:extLst>
                <a:ext uri="{FF2B5EF4-FFF2-40B4-BE49-F238E27FC236}">
                  <a16:creationId xmlns:a16="http://schemas.microsoft.com/office/drawing/2014/main" id="{C79F5AEA-C1AE-8E36-F479-59004BEDEF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t="62836" r="76783" b="22539"/>
            <a:stretch/>
          </p:blipFill>
          <p:spPr bwMode="auto">
            <a:xfrm>
              <a:off x="6404678" y="4663998"/>
              <a:ext cx="1012759" cy="998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8DFCB2-3015-95EE-A732-90162F622EA6}"/>
              </a:ext>
            </a:extLst>
          </p:cNvPr>
          <p:cNvGrpSpPr/>
          <p:nvPr/>
        </p:nvGrpSpPr>
        <p:grpSpPr>
          <a:xfrm>
            <a:off x="8048473" y="6906381"/>
            <a:ext cx="1537922" cy="1262466"/>
            <a:chOff x="7263724" y="3334752"/>
            <a:chExt cx="1537922" cy="1262466"/>
          </a:xfrm>
        </p:grpSpPr>
        <p:sp>
          <p:nvSpPr>
            <p:cNvPr id="21" name="Chevron 20">
              <a:extLst>
                <a:ext uri="{FF2B5EF4-FFF2-40B4-BE49-F238E27FC236}">
                  <a16:creationId xmlns:a16="http://schemas.microsoft.com/office/drawing/2014/main" id="{66925A54-9B2E-EB1C-95C4-3B4428482FBD}"/>
                </a:ext>
              </a:extLst>
            </p:cNvPr>
            <p:cNvSpPr/>
            <p:nvPr/>
          </p:nvSpPr>
          <p:spPr>
            <a:xfrm>
              <a:off x="7263724" y="352223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8A86CC">
                <a:alpha val="199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1CCAEC-5F94-4A3E-6293-0545031157BC}"/>
                </a:ext>
              </a:extLst>
            </p:cNvPr>
            <p:cNvGrpSpPr/>
            <p:nvPr/>
          </p:nvGrpSpPr>
          <p:grpSpPr>
            <a:xfrm>
              <a:off x="7495766" y="3334752"/>
              <a:ext cx="1240158" cy="1203293"/>
              <a:chOff x="5110579" y="3027495"/>
              <a:chExt cx="1679794" cy="1703979"/>
            </a:xfrm>
          </p:grpSpPr>
          <p:pic>
            <p:nvPicPr>
              <p:cNvPr id="24" name="Picture 2" descr="figure2">
                <a:extLst>
                  <a:ext uri="{FF2B5EF4-FFF2-40B4-BE49-F238E27FC236}">
                    <a16:creationId xmlns:a16="http://schemas.microsoft.com/office/drawing/2014/main" id="{4CC43ADB-9449-E816-3104-1A24D51949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27066" b="38766" l="7179" r="2159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7" t="25603" r="76604" b="59772"/>
              <a:stretch/>
            </p:blipFill>
            <p:spPr bwMode="auto">
              <a:xfrm rot="16200000">
                <a:off x="5098486" y="3039588"/>
                <a:ext cx="1703979" cy="1679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747491BF-E28B-2CBA-E3BE-F5A6FDE879CE}"/>
                  </a:ext>
                </a:extLst>
              </p:cNvPr>
              <p:cNvSpPr/>
              <p:nvPr/>
            </p:nvSpPr>
            <p:spPr>
              <a:xfrm>
                <a:off x="5789869" y="3629566"/>
                <a:ext cx="375684" cy="577310"/>
              </a:xfrm>
              <a:custGeom>
                <a:avLst/>
                <a:gdLst>
                  <a:gd name="connsiteX0" fmla="*/ 0 w 320114"/>
                  <a:gd name="connsiteY0" fmla="*/ 292793 h 597593"/>
                  <a:gd name="connsiteX1" fmla="*/ 311889 w 320114"/>
                  <a:gd name="connsiteY1" fmla="*/ 9258 h 597593"/>
                  <a:gd name="connsiteX2" fmla="*/ 241005 w 320114"/>
                  <a:gd name="connsiteY2" fmla="*/ 597593 h 59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114" h="597593">
                    <a:moveTo>
                      <a:pt x="0" y="292793"/>
                    </a:moveTo>
                    <a:cubicBezTo>
                      <a:pt x="135861" y="125625"/>
                      <a:pt x="271722" y="-41542"/>
                      <a:pt x="311889" y="9258"/>
                    </a:cubicBezTo>
                    <a:cubicBezTo>
                      <a:pt x="352056" y="60058"/>
                      <a:pt x="231554" y="504263"/>
                      <a:pt x="241005" y="597593"/>
                    </a:cubicBezTo>
                  </a:path>
                </a:pathLst>
              </a:custGeom>
              <a:noFill/>
              <a:ln w="28575">
                <a:noFill/>
                <a:round/>
                <a:headEnd type="triangl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 descr="figure2">
            <a:extLst>
              <a:ext uri="{FF2B5EF4-FFF2-40B4-BE49-F238E27FC236}">
                <a16:creationId xmlns:a16="http://schemas.microsoft.com/office/drawing/2014/main" id="{4B3F2FE4-BBEE-4080-F988-EB0898E62B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" t="44721" r="76783" b="40654"/>
          <a:stretch/>
        </p:blipFill>
        <p:spPr bwMode="auto">
          <a:xfrm rot="16200000">
            <a:off x="5562766" y="7129322"/>
            <a:ext cx="1053755" cy="10388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509AEB1-BA2F-D66C-5D76-F253DA9B737A}"/>
              </a:ext>
            </a:extLst>
          </p:cNvPr>
          <p:cNvGrpSpPr/>
          <p:nvPr/>
        </p:nvGrpSpPr>
        <p:grpSpPr>
          <a:xfrm>
            <a:off x="3885754" y="7104589"/>
            <a:ext cx="1537922" cy="1074980"/>
            <a:chOff x="2944167" y="5118018"/>
            <a:chExt cx="1537922" cy="1074980"/>
          </a:xfrm>
        </p:grpSpPr>
        <p:sp>
          <p:nvSpPr>
            <p:cNvPr id="13" name="Chevron 12">
              <a:extLst>
                <a:ext uri="{FF2B5EF4-FFF2-40B4-BE49-F238E27FC236}">
                  <a16:creationId xmlns:a16="http://schemas.microsoft.com/office/drawing/2014/main" id="{9E36FC7C-97DA-41EF-790B-053CCBED5B9B}"/>
                </a:ext>
              </a:extLst>
            </p:cNvPr>
            <p:cNvSpPr/>
            <p:nvPr/>
          </p:nvSpPr>
          <p:spPr>
            <a:xfrm>
              <a:off x="2944167" y="5118018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0B7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3" name="Picture 2" descr="figure2">
              <a:extLst>
                <a:ext uri="{FF2B5EF4-FFF2-40B4-BE49-F238E27FC236}">
                  <a16:creationId xmlns:a16="http://schemas.microsoft.com/office/drawing/2014/main" id="{1B3185E5-8616-E209-88DA-ACDE7AD2B6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7" t="25603" r="76604" b="59772"/>
            <a:stretch/>
          </p:blipFill>
          <p:spPr bwMode="auto">
            <a:xfrm rot="16200000">
              <a:off x="3244891" y="5164264"/>
              <a:ext cx="976301" cy="96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3BB5038-2AAF-0AD4-F368-0A1F3C8DE7CB}"/>
              </a:ext>
            </a:extLst>
          </p:cNvPr>
          <p:cNvGrpSpPr/>
          <p:nvPr/>
        </p:nvGrpSpPr>
        <p:grpSpPr>
          <a:xfrm>
            <a:off x="2508916" y="7091115"/>
            <a:ext cx="1537922" cy="1074980"/>
            <a:chOff x="3710890" y="7053077"/>
            <a:chExt cx="1537922" cy="1074980"/>
          </a:xfrm>
        </p:grpSpPr>
        <p:sp>
          <p:nvSpPr>
            <p:cNvPr id="27" name="Chevron 26">
              <a:extLst>
                <a:ext uri="{FF2B5EF4-FFF2-40B4-BE49-F238E27FC236}">
                  <a16:creationId xmlns:a16="http://schemas.microsoft.com/office/drawing/2014/main" id="{567075E3-FA9F-604A-6A55-EE5EAEFC223B}"/>
                </a:ext>
              </a:extLst>
            </p:cNvPr>
            <p:cNvSpPr/>
            <p:nvPr/>
          </p:nvSpPr>
          <p:spPr>
            <a:xfrm>
              <a:off x="3710890" y="705307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B3B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70BB171-C105-0957-7112-7F1E0A4103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574"/>
            <a:stretch/>
          </p:blipFill>
          <p:spPr>
            <a:xfrm rot="16200000">
              <a:off x="4022161" y="7065359"/>
              <a:ext cx="885928" cy="1048961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2CF567F-99E0-3EBA-5AB3-B9821E311FEA}"/>
              </a:ext>
            </a:extLst>
          </p:cNvPr>
          <p:cNvGrpSpPr/>
          <p:nvPr/>
        </p:nvGrpSpPr>
        <p:grpSpPr>
          <a:xfrm>
            <a:off x="1130300" y="7095030"/>
            <a:ext cx="1537922" cy="1074980"/>
            <a:chOff x="1171132" y="5058657"/>
            <a:chExt cx="1537922" cy="1074980"/>
          </a:xfrm>
        </p:grpSpPr>
        <p:sp>
          <p:nvSpPr>
            <p:cNvPr id="31" name="Chevron 30">
              <a:extLst>
                <a:ext uri="{FF2B5EF4-FFF2-40B4-BE49-F238E27FC236}">
                  <a16:creationId xmlns:a16="http://schemas.microsoft.com/office/drawing/2014/main" id="{0275BEDA-B193-698B-040A-A49DE7F7F1DE}"/>
                </a:ext>
              </a:extLst>
            </p:cNvPr>
            <p:cNvSpPr/>
            <p:nvPr/>
          </p:nvSpPr>
          <p:spPr>
            <a:xfrm>
              <a:off x="1171132" y="5058657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233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32" name="Picture 2" descr="figure2">
              <a:extLst>
                <a:ext uri="{FF2B5EF4-FFF2-40B4-BE49-F238E27FC236}">
                  <a16:creationId xmlns:a16="http://schemas.microsoft.com/office/drawing/2014/main" id="{62E9A70B-9176-90D0-8812-B1747DA4B6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4" t="5196" r="76842" b="78673"/>
            <a:stretch/>
          </p:blipFill>
          <p:spPr bwMode="auto">
            <a:xfrm rot="16200000">
              <a:off x="1583003" y="5135388"/>
              <a:ext cx="734680" cy="881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7C89A95-DFEC-DB0E-BDD0-625D45796214}"/>
              </a:ext>
            </a:extLst>
          </p:cNvPr>
          <p:cNvSpPr txBox="1"/>
          <p:nvPr/>
        </p:nvSpPr>
        <p:spPr>
          <a:xfrm>
            <a:off x="3885754" y="6654932"/>
            <a:ext cx="125867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isicle.md</a:t>
            </a:r>
            <a:endParaRPr lang="en-US" dirty="0"/>
          </a:p>
        </p:txBody>
      </p:sp>
      <p:sp>
        <p:nvSpPr>
          <p:cNvPr id="41" name="Title 2">
            <a:extLst>
              <a:ext uri="{FF2B5EF4-FFF2-40B4-BE49-F238E27FC236}">
                <a16:creationId xmlns:a16="http://schemas.microsoft.com/office/drawing/2014/main" id="{7880F5A1-B99F-0278-A4F2-AD21ECFF6DE2}"/>
              </a:ext>
            </a:extLst>
          </p:cNvPr>
          <p:cNvSpPr txBox="1">
            <a:spLocks/>
          </p:cNvSpPr>
          <p:nvPr/>
        </p:nvSpPr>
        <p:spPr>
          <a:xfrm>
            <a:off x="1306631" y="-202659"/>
            <a:ext cx="12310895" cy="1310979"/>
          </a:xfrm>
          <a:prstGeom prst="rect">
            <a:avLst/>
          </a:prstGeom>
        </p:spPr>
        <p:txBody>
          <a:bodyPr lIns="0" anchor="b"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Molecular dynamics approaches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D37ED81-F71A-BAA9-D5DE-3EA6F9B7F1A8}"/>
              </a:ext>
            </a:extLst>
          </p:cNvPr>
          <p:cNvGrpSpPr/>
          <p:nvPr/>
        </p:nvGrpSpPr>
        <p:grpSpPr>
          <a:xfrm>
            <a:off x="9427206" y="7091115"/>
            <a:ext cx="1537922" cy="1074980"/>
            <a:chOff x="8055440" y="5390589"/>
            <a:chExt cx="1537922" cy="1074980"/>
          </a:xfrm>
        </p:grpSpPr>
        <p:sp>
          <p:nvSpPr>
            <p:cNvPr id="62" name="Chevron 61">
              <a:extLst>
                <a:ext uri="{FF2B5EF4-FFF2-40B4-BE49-F238E27FC236}">
                  <a16:creationId xmlns:a16="http://schemas.microsoft.com/office/drawing/2014/main" id="{D804DD70-0ABC-052C-9DBD-13DEB3533C4D}"/>
                </a:ext>
              </a:extLst>
            </p:cNvPr>
            <p:cNvSpPr/>
            <p:nvPr/>
          </p:nvSpPr>
          <p:spPr>
            <a:xfrm>
              <a:off x="8055440" y="5390589"/>
              <a:ext cx="1537922" cy="1074980"/>
            </a:xfrm>
            <a:prstGeom prst="chevron">
              <a:avLst>
                <a:gd name="adj" fmla="val 21646"/>
              </a:avLst>
            </a:prstGeom>
            <a:solidFill>
              <a:srgbClr val="512E80">
                <a:alpha val="1989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63" name="Picture 2" descr="figure2">
              <a:extLst>
                <a:ext uri="{FF2B5EF4-FFF2-40B4-BE49-F238E27FC236}">
                  <a16:creationId xmlns:a16="http://schemas.microsoft.com/office/drawing/2014/main" id="{B3FFDCFE-A07B-8258-948E-29F6223C06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3" t="82153" r="76848" b="5235"/>
            <a:stretch/>
          </p:blipFill>
          <p:spPr bwMode="auto">
            <a:xfrm>
              <a:off x="8293095" y="5493032"/>
              <a:ext cx="1019489" cy="866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FA93094-15E2-94E0-A333-9257089ECF50}"/>
              </a:ext>
            </a:extLst>
          </p:cNvPr>
          <p:cNvGrpSpPr/>
          <p:nvPr/>
        </p:nvGrpSpPr>
        <p:grpSpPr>
          <a:xfrm>
            <a:off x="12029283" y="40726"/>
            <a:ext cx="2418236" cy="2418236"/>
            <a:chOff x="1420696" y="1934589"/>
            <a:chExt cx="2418236" cy="2418236"/>
          </a:xfrm>
        </p:grpSpPr>
        <p:sp>
          <p:nvSpPr>
            <p:cNvPr id="5" name="Shape 4">
              <a:extLst>
                <a:ext uri="{FF2B5EF4-FFF2-40B4-BE49-F238E27FC236}">
                  <a16:creationId xmlns:a16="http://schemas.microsoft.com/office/drawing/2014/main" id="{601C39E6-7E42-DC03-E424-D744903F2CF2}"/>
                </a:ext>
              </a:extLst>
            </p:cNvPr>
            <p:cNvSpPr/>
            <p:nvPr/>
          </p:nvSpPr>
          <p:spPr>
            <a:xfrm>
              <a:off x="1420696" y="1934589"/>
              <a:ext cx="2418236" cy="2418236"/>
            </a:xfrm>
            <a:prstGeom prst="gear6">
              <a:avLst/>
            </a:prstGeom>
          </p:spPr>
          <p:style>
            <a:lnRef idx="2">
              <a:schemeClr val="accent4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Shape 4">
              <a:extLst>
                <a:ext uri="{FF2B5EF4-FFF2-40B4-BE49-F238E27FC236}">
                  <a16:creationId xmlns:a16="http://schemas.microsoft.com/office/drawing/2014/main" id="{B86D96F5-A699-017E-69B8-AB11676AB0D8}"/>
                </a:ext>
              </a:extLst>
            </p:cNvPr>
            <p:cNvSpPr txBox="1"/>
            <p:nvPr/>
          </p:nvSpPr>
          <p:spPr>
            <a:xfrm>
              <a:off x="2029494" y="2547067"/>
              <a:ext cx="1200640" cy="11932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b="1" kern="1200" dirty="0"/>
                <a:t>CONFORMER GENERATION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897FE57-3D65-7FBD-79C4-E1C6420E5B2F}"/>
              </a:ext>
            </a:extLst>
          </p:cNvPr>
          <p:cNvSpPr txBox="1"/>
          <p:nvPr/>
        </p:nvSpPr>
        <p:spPr>
          <a:xfrm>
            <a:off x="7784000" y="3986610"/>
            <a:ext cx="59679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New!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Conformer prioritization via CONFPASS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Conformer down-sampling via </a:t>
            </a:r>
            <a:br>
              <a:rPr lang="en-US" sz="2400" dirty="0"/>
            </a:br>
            <a:r>
              <a:rPr lang="en-US" sz="2400" dirty="0"/>
              <a:t>Similarity Down Selection (SDS)</a:t>
            </a:r>
          </a:p>
        </p:txBody>
      </p:sp>
    </p:spTree>
    <p:extLst>
      <p:ext uri="{BB962C8B-B14F-4D97-AF65-F5344CB8AC3E}">
        <p14:creationId xmlns:p14="http://schemas.microsoft.com/office/powerpoint/2010/main" val="118312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11.potx" id="{67A745C7-3CA8-44F1-8F45-244060EEEDAC}" vid="{94DE1E9B-A210-4CA1-9854-5C10012B62DD}"/>
    </a:ext>
  </a:extLst>
</a:theme>
</file>

<file path=ppt/theme/theme2.xml><?xml version="1.0" encoding="utf-8"?>
<a:theme xmlns:a="http://schemas.openxmlformats.org/drawingml/2006/main" name="1_2022_EAC_NP-M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P-MRD presentation template for team[11]  -  Read-Only" id="{67B1F1F7-18A7-5D42-8E94-2CCA3698B592}" vid="{00A51B63-B279-3749-BAC7-4941544F2FF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11342</TotalTime>
  <Words>832</Words>
  <Application>Microsoft Office PowerPoint</Application>
  <PresentationFormat>Custom</PresentationFormat>
  <Paragraphs>197</Paragraphs>
  <Slides>14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PNNL_Option_4</vt:lpstr>
      <vt:lpstr>1_2022_EAC_NP-MRD</vt:lpstr>
      <vt:lpstr>ISiCLE 2.0 Automated workflows for NMR predictions, made simple by Python</vt:lpstr>
      <vt:lpstr>In Silico Chemical Library Engine (ISiCLE)</vt:lpstr>
      <vt:lpstr>Modular / Flexible</vt:lpstr>
      <vt:lpstr>Approach to 2.0 development</vt:lpstr>
      <vt:lpstr>PowerPoint Presentation</vt:lpstr>
      <vt:lpstr>Snakemake</vt:lpstr>
      <vt:lpstr>PowerPoint Presentation</vt:lpstr>
      <vt:lpstr>PowerPoint Presentation</vt:lpstr>
      <vt:lpstr>PowerPoint Presentation</vt:lpstr>
      <vt:lpstr>PowerPoint Presentation</vt:lpstr>
      <vt:lpstr>Boltzmann weight properties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Bade, Jessica L</dc:creator>
  <cp:lastModifiedBy>Bade, Jessica L</cp:lastModifiedBy>
  <cp:revision>32</cp:revision>
  <dcterms:created xsi:type="dcterms:W3CDTF">2023-03-10T21:37:01Z</dcterms:created>
  <dcterms:modified xsi:type="dcterms:W3CDTF">2023-12-07T19:39:27Z</dcterms:modified>
</cp:coreProperties>
</file>